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62" r:id="rId2"/>
    <p:sldId id="372" r:id="rId3"/>
    <p:sldId id="374" r:id="rId4"/>
    <p:sldId id="373" r:id="rId5"/>
    <p:sldId id="375" r:id="rId6"/>
    <p:sldId id="380" r:id="rId7"/>
    <p:sldId id="379" r:id="rId8"/>
    <p:sldId id="377" r:id="rId9"/>
    <p:sldId id="378" r:id="rId10"/>
    <p:sldId id="381" r:id="rId11"/>
    <p:sldId id="330" r:id="rId12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AF3E"/>
    <a:srgbClr val="6F6266"/>
    <a:srgbClr val="99CC00"/>
    <a:srgbClr val="33CC33"/>
    <a:srgbClr val="3377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90" autoAdjust="0"/>
    <p:restoredTop sz="84624" autoAdjust="0"/>
  </p:normalViewPr>
  <p:slideViewPr>
    <p:cSldViewPr>
      <p:cViewPr>
        <p:scale>
          <a:sx n="90" d="100"/>
          <a:sy n="90" d="100"/>
        </p:scale>
        <p:origin x="-474" y="-6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33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E8448-0D04-4114-9C82-A60A8852E5F2}" type="datetimeFigureOut">
              <a:rPr lang="nl-BE" smtClean="0"/>
              <a:t>28/03/2017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69B8E-39B9-43F0-857F-7194F9E0ADE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4364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A99C1-5855-4B3E-ACF5-6D7B61F3579E}" type="datetimeFigureOut">
              <a:rPr lang="nl-BE" smtClean="0"/>
              <a:t>28/03/2017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4F8F8-E8D7-461E-B1F5-C5529F93C46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7765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4F8F8-E8D7-461E-B1F5-C5529F93C468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8646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2441556" y="3273829"/>
            <a:ext cx="4260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6000" b="1" dirty="0" err="1" smtClean="0">
                <a:solidFill>
                  <a:srgbClr val="67AF3E"/>
                </a:solidFill>
                <a:latin typeface="Century Gothic" panose="020B0502020202020204" pitchFamily="34" charset="0"/>
              </a:rPr>
              <a:t>Hello</a:t>
            </a:r>
            <a:r>
              <a:rPr lang="nl-BE" sz="6000" b="1" dirty="0" smtClean="0">
                <a:solidFill>
                  <a:srgbClr val="67AF3E"/>
                </a:solidFill>
                <a:latin typeface="Century Gothic" panose="020B0502020202020204" pitchFamily="34" charset="0"/>
              </a:rPr>
              <a:t>!</a:t>
            </a:r>
            <a:endParaRPr lang="nl-BE" sz="6000" b="1" dirty="0">
              <a:solidFill>
                <a:srgbClr val="67AF3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9262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36" y="555606"/>
            <a:ext cx="21643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7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6" y="4637628"/>
            <a:ext cx="1118116" cy="3719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22" y="18381"/>
            <a:ext cx="900000" cy="90000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074822" y="-9443"/>
            <a:ext cx="5915000" cy="1085324"/>
          </a:xfrm>
        </p:spPr>
        <p:txBody>
          <a:bodyPr/>
          <a:lstStyle>
            <a:lvl1pPr>
              <a:defRPr b="1">
                <a:solidFill>
                  <a:srgbClr val="67AF3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Insert TITLE</a:t>
            </a:r>
            <a:endParaRPr lang="nl-BE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-5178" y="-4119"/>
            <a:ext cx="1080000" cy="1080000"/>
          </a:xfrm>
          <a:prstGeom prst="rect">
            <a:avLst/>
          </a:prstGeom>
          <a:solidFill>
            <a:srgbClr val="67AF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67AF3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0" y="103881"/>
            <a:ext cx="887484" cy="864000"/>
          </a:xfrm>
          <a:prstGeom prst="rect">
            <a:avLst/>
          </a:prstGeom>
        </p:spPr>
      </p:pic>
      <p:sp>
        <p:nvSpPr>
          <p:cNvPr id="27" name="Text Placeholder 15"/>
          <p:cNvSpPr>
            <a:spLocks noGrp="1"/>
          </p:cNvSpPr>
          <p:nvPr userDrawn="1">
            <p:ph type="body" sz="quarter" idx="10"/>
          </p:nvPr>
        </p:nvSpPr>
        <p:spPr>
          <a:xfrm>
            <a:off x="1115616" y="1347614"/>
            <a:ext cx="5981474" cy="30963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i="0">
                <a:effectLst/>
                <a:latin typeface="+mn-lt"/>
              </a:defRPr>
            </a:lvl2pPr>
            <a:lvl3pPr marL="1143000" indent="-228600">
              <a:buFont typeface="Arial" panose="020B0604020202020204" pitchFamily="34" charset="0"/>
              <a:buChar char="•"/>
              <a:defRPr sz="1400" u="none">
                <a:solidFill>
                  <a:schemeClr val="tx1">
                    <a:lumMod val="50000"/>
                  </a:schemeClr>
                </a:solidFill>
                <a:latin typeface="+mn-lt"/>
              </a:defRPr>
            </a:lvl3pPr>
            <a:lvl4pPr marL="1371600" indent="0">
              <a:buFont typeface="Arial" panose="020B0604020202020204" pitchFamily="34" charset="0"/>
              <a:buNone/>
              <a:defRPr sz="1400" i="1">
                <a:solidFill>
                  <a:srgbClr val="67AF3E"/>
                </a:solidFill>
                <a:effectLst/>
                <a:latin typeface="+mn-lt"/>
              </a:defRPr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135851" y="4758412"/>
            <a:ext cx="19006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100" b="0" baseline="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remotesensing.vito.be</a:t>
            </a:r>
            <a:endParaRPr lang="nl-BE" sz="1100" b="0" baseline="0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37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6" y="4637628"/>
            <a:ext cx="1118116" cy="3719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22" y="18381"/>
            <a:ext cx="900000" cy="90000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1074822" y="-9443"/>
            <a:ext cx="5915000" cy="1085324"/>
          </a:xfrm>
        </p:spPr>
        <p:txBody>
          <a:bodyPr/>
          <a:lstStyle>
            <a:lvl1pPr>
              <a:defRPr b="1">
                <a:solidFill>
                  <a:srgbClr val="67AF3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Insert TITLE</a:t>
            </a:r>
            <a:endParaRPr lang="nl-BE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-5178" y="-4119"/>
            <a:ext cx="1080000" cy="1080000"/>
          </a:xfrm>
          <a:prstGeom prst="rect">
            <a:avLst/>
          </a:prstGeom>
          <a:solidFill>
            <a:srgbClr val="67AF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67AF3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0" y="103881"/>
            <a:ext cx="887484" cy="864000"/>
          </a:xfrm>
          <a:prstGeom prst="rect">
            <a:avLst/>
          </a:prstGeom>
        </p:spPr>
      </p:pic>
      <p:sp>
        <p:nvSpPr>
          <p:cNvPr id="2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403648" y="1923678"/>
            <a:ext cx="5981474" cy="230425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latin typeface="+mn-lt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i="0">
                <a:effectLst/>
                <a:latin typeface="+mn-lt"/>
              </a:defRPr>
            </a:lvl2pPr>
            <a:lvl3pPr marL="1143000" indent="-228600">
              <a:buFont typeface="Arial" panose="020B0604020202020204" pitchFamily="34" charset="0"/>
              <a:buChar char="•"/>
              <a:defRPr sz="1400" u="none">
                <a:solidFill>
                  <a:schemeClr val="tx1">
                    <a:lumMod val="50000"/>
                  </a:schemeClr>
                </a:solidFill>
                <a:latin typeface="+mn-lt"/>
              </a:defRPr>
            </a:lvl3pPr>
            <a:lvl4pPr marL="1371600" indent="0">
              <a:buFont typeface="Arial" panose="020B0604020202020204" pitchFamily="34" charset="0"/>
              <a:buNone/>
              <a:defRPr sz="1400" i="1">
                <a:solidFill>
                  <a:srgbClr val="67AF3E"/>
                </a:solidFill>
                <a:effectLst/>
                <a:latin typeface="+mn-lt"/>
              </a:defRPr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1403648" y="1549845"/>
            <a:ext cx="2736304" cy="284038"/>
          </a:xfrm>
          <a:prstGeom prst="rect">
            <a:avLst/>
          </a:prstGeom>
          <a:solidFill>
            <a:srgbClr val="67AF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67AF3E"/>
              </a:solidFill>
            </a:endParaRPr>
          </a:p>
        </p:txBody>
      </p:sp>
      <p:sp>
        <p:nvSpPr>
          <p:cNvPr id="29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403648" y="1549845"/>
            <a:ext cx="2736304" cy="284038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700">
                <a:solidFill>
                  <a:schemeClr val="bg1"/>
                </a:solidFill>
                <a:latin typeface="+mn-lt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i="0">
                <a:effectLst/>
                <a:latin typeface="+mn-lt"/>
              </a:defRPr>
            </a:lvl2pPr>
            <a:lvl3pPr marL="1143000" indent="-228600">
              <a:buFont typeface="Arial" panose="020B0604020202020204" pitchFamily="34" charset="0"/>
              <a:buChar char="•"/>
              <a:defRPr sz="1400" u="none">
                <a:solidFill>
                  <a:schemeClr val="tx1">
                    <a:lumMod val="50000"/>
                  </a:schemeClr>
                </a:solidFill>
                <a:latin typeface="+mn-lt"/>
              </a:defRPr>
            </a:lvl3pPr>
            <a:lvl4pPr marL="1371600" indent="0">
              <a:buFont typeface="Arial" panose="020B0604020202020204" pitchFamily="34" charset="0"/>
              <a:buNone/>
              <a:defRPr sz="1400" i="1">
                <a:solidFill>
                  <a:srgbClr val="67AF3E"/>
                </a:solidFill>
                <a:effectLst/>
                <a:latin typeface="+mn-lt"/>
              </a:defRPr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Insert TITLE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7135851" y="4758412"/>
            <a:ext cx="19006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100" b="0" baseline="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remotesensing.vito.be</a:t>
            </a:r>
            <a:endParaRPr lang="nl-BE" sz="1100" b="0" baseline="0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40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1403648" y="1549845"/>
            <a:ext cx="1858618" cy="2840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67AF3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6" y="4637628"/>
            <a:ext cx="1118116" cy="3719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22" y="18381"/>
            <a:ext cx="900000" cy="90000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1074822" y="-9443"/>
            <a:ext cx="5915000" cy="1085324"/>
          </a:xfrm>
        </p:spPr>
        <p:txBody>
          <a:bodyPr/>
          <a:lstStyle>
            <a:lvl1pPr>
              <a:defRPr b="1">
                <a:solidFill>
                  <a:srgbClr val="67AF3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Insert TITLE</a:t>
            </a:r>
            <a:endParaRPr lang="nl-BE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-5178" y="-4119"/>
            <a:ext cx="1080000" cy="1080000"/>
          </a:xfrm>
          <a:prstGeom prst="rect">
            <a:avLst/>
          </a:prstGeom>
          <a:solidFill>
            <a:srgbClr val="67AF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67AF3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0" y="103881"/>
            <a:ext cx="887484" cy="864000"/>
          </a:xfrm>
          <a:prstGeom prst="rect">
            <a:avLst/>
          </a:prstGeom>
        </p:spPr>
      </p:pic>
      <p:sp>
        <p:nvSpPr>
          <p:cNvPr id="2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403648" y="1923678"/>
            <a:ext cx="5981474" cy="230425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latin typeface="+mn-lt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i="0">
                <a:effectLst/>
                <a:latin typeface="+mn-lt"/>
              </a:defRPr>
            </a:lvl2pPr>
            <a:lvl3pPr marL="1143000" indent="-228600">
              <a:buFont typeface="Arial" panose="020B0604020202020204" pitchFamily="34" charset="0"/>
              <a:buChar char="•"/>
              <a:defRPr sz="1400" u="none">
                <a:solidFill>
                  <a:schemeClr val="tx1">
                    <a:lumMod val="50000"/>
                  </a:schemeClr>
                </a:solidFill>
                <a:latin typeface="+mn-lt"/>
              </a:defRPr>
            </a:lvl3pPr>
            <a:lvl4pPr marL="1371600" indent="0">
              <a:buFont typeface="Arial" panose="020B0604020202020204" pitchFamily="34" charset="0"/>
              <a:buNone/>
              <a:defRPr sz="1400" i="1">
                <a:solidFill>
                  <a:srgbClr val="67AF3E"/>
                </a:solidFill>
                <a:effectLst/>
                <a:latin typeface="+mn-lt"/>
              </a:defRPr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403648" y="1549845"/>
            <a:ext cx="1872208" cy="284038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700">
                <a:solidFill>
                  <a:schemeClr val="bg1"/>
                </a:solidFill>
                <a:latin typeface="+mn-lt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i="0">
                <a:effectLst/>
                <a:latin typeface="+mn-lt"/>
              </a:defRPr>
            </a:lvl2pPr>
            <a:lvl3pPr marL="1143000" indent="-228600">
              <a:buFont typeface="Arial" panose="020B0604020202020204" pitchFamily="34" charset="0"/>
              <a:buChar char="•"/>
              <a:defRPr sz="1400" u="none">
                <a:solidFill>
                  <a:schemeClr val="tx1">
                    <a:lumMod val="50000"/>
                  </a:schemeClr>
                </a:solidFill>
                <a:latin typeface="+mn-lt"/>
              </a:defRPr>
            </a:lvl3pPr>
            <a:lvl4pPr marL="1371600" indent="0">
              <a:buFont typeface="Arial" panose="020B0604020202020204" pitchFamily="34" charset="0"/>
              <a:buNone/>
              <a:defRPr sz="1400" i="1">
                <a:solidFill>
                  <a:srgbClr val="67AF3E"/>
                </a:solidFill>
                <a:effectLst/>
                <a:latin typeface="+mn-lt"/>
              </a:defRPr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Insert TITLE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7135851" y="4758412"/>
            <a:ext cx="19006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100" b="0" baseline="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remotesensing.vito.be</a:t>
            </a:r>
            <a:endParaRPr lang="nl-BE" sz="1100" b="0" baseline="0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05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6" y="4637628"/>
            <a:ext cx="1118116" cy="3719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22" y="18381"/>
            <a:ext cx="900000" cy="90000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1074822" y="-9443"/>
            <a:ext cx="5915000" cy="1085324"/>
          </a:xfrm>
        </p:spPr>
        <p:txBody>
          <a:bodyPr/>
          <a:lstStyle>
            <a:lvl1pPr>
              <a:defRPr b="1">
                <a:solidFill>
                  <a:srgbClr val="67AF3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Insert TITLE</a:t>
            </a:r>
            <a:endParaRPr lang="nl-BE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-5178" y="-4119"/>
            <a:ext cx="1080000" cy="1080000"/>
          </a:xfrm>
          <a:prstGeom prst="rect">
            <a:avLst/>
          </a:prstGeom>
          <a:solidFill>
            <a:srgbClr val="67AF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67AF3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2" y="103881"/>
            <a:ext cx="864000" cy="864000"/>
          </a:xfrm>
          <a:prstGeom prst="rect">
            <a:avLst/>
          </a:prstGeom>
        </p:spPr>
      </p:pic>
      <p:sp>
        <p:nvSpPr>
          <p:cNvPr id="2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115616" y="1347614"/>
            <a:ext cx="5981474" cy="30963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i="0">
                <a:effectLst/>
                <a:latin typeface="+mn-lt"/>
              </a:defRPr>
            </a:lvl2pPr>
            <a:lvl3pPr marL="1143000" indent="-228600">
              <a:buFont typeface="Arial" panose="020B0604020202020204" pitchFamily="34" charset="0"/>
              <a:buChar char="•"/>
              <a:defRPr sz="1400" u="none">
                <a:solidFill>
                  <a:schemeClr val="tx1">
                    <a:lumMod val="50000"/>
                  </a:schemeClr>
                </a:solidFill>
                <a:latin typeface="+mn-lt"/>
              </a:defRPr>
            </a:lvl3pPr>
            <a:lvl4pPr marL="1371600" indent="0">
              <a:buFont typeface="Arial" panose="020B0604020202020204" pitchFamily="34" charset="0"/>
              <a:buNone/>
              <a:defRPr sz="1400" i="1">
                <a:solidFill>
                  <a:srgbClr val="67AF3E"/>
                </a:solidFill>
                <a:effectLst/>
                <a:latin typeface="+mn-lt"/>
              </a:defRPr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7135851" y="4758412"/>
            <a:ext cx="19006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100" b="0" baseline="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remotesensing.vito.be</a:t>
            </a:r>
            <a:endParaRPr lang="nl-BE" sz="1100" b="0" baseline="0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35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6" y="4637628"/>
            <a:ext cx="1118116" cy="3719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22" y="18381"/>
            <a:ext cx="900000" cy="90000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1074822" y="-9443"/>
            <a:ext cx="5915000" cy="1085324"/>
          </a:xfrm>
        </p:spPr>
        <p:txBody>
          <a:bodyPr/>
          <a:lstStyle>
            <a:lvl1pPr>
              <a:defRPr b="1">
                <a:solidFill>
                  <a:srgbClr val="67AF3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Insert TITLE</a:t>
            </a:r>
            <a:endParaRPr lang="nl-BE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-5178" y="-4119"/>
            <a:ext cx="1080000" cy="1080000"/>
          </a:xfrm>
          <a:prstGeom prst="rect">
            <a:avLst/>
          </a:prstGeom>
          <a:solidFill>
            <a:srgbClr val="67AF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67AF3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2" y="128633"/>
            <a:ext cx="864000" cy="814495"/>
          </a:xfrm>
          <a:prstGeom prst="rect">
            <a:avLst/>
          </a:prstGeom>
        </p:spPr>
      </p:pic>
      <p:sp>
        <p:nvSpPr>
          <p:cNvPr id="2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115616" y="1347614"/>
            <a:ext cx="5981474" cy="30963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i="0">
                <a:effectLst/>
                <a:latin typeface="+mn-lt"/>
              </a:defRPr>
            </a:lvl2pPr>
            <a:lvl3pPr marL="1143000" indent="-228600">
              <a:buFont typeface="Arial" panose="020B0604020202020204" pitchFamily="34" charset="0"/>
              <a:buChar char="•"/>
              <a:defRPr sz="1400" u="none">
                <a:solidFill>
                  <a:schemeClr val="tx1">
                    <a:lumMod val="50000"/>
                  </a:schemeClr>
                </a:solidFill>
                <a:latin typeface="+mn-lt"/>
              </a:defRPr>
            </a:lvl3pPr>
            <a:lvl4pPr marL="1371600" indent="0">
              <a:buFont typeface="Arial" panose="020B0604020202020204" pitchFamily="34" charset="0"/>
              <a:buNone/>
              <a:defRPr sz="1400" i="1">
                <a:solidFill>
                  <a:srgbClr val="67AF3E"/>
                </a:solidFill>
                <a:effectLst/>
                <a:latin typeface="+mn-lt"/>
              </a:defRPr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7135851" y="4758412"/>
            <a:ext cx="19006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100" b="0" baseline="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remotesensing.vito.be</a:t>
            </a:r>
            <a:endParaRPr lang="nl-BE" sz="1100" b="0" baseline="0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18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6" y="4637628"/>
            <a:ext cx="1118116" cy="3719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22" y="18381"/>
            <a:ext cx="900000" cy="90000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1074822" y="-9443"/>
            <a:ext cx="5915000" cy="1085324"/>
          </a:xfrm>
        </p:spPr>
        <p:txBody>
          <a:bodyPr/>
          <a:lstStyle>
            <a:lvl1pPr>
              <a:defRPr b="1">
                <a:solidFill>
                  <a:srgbClr val="67AF3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Insert TITLE</a:t>
            </a:r>
            <a:endParaRPr lang="nl-BE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-5178" y="-4119"/>
            <a:ext cx="1080000" cy="1080000"/>
          </a:xfrm>
          <a:prstGeom prst="rect">
            <a:avLst/>
          </a:prstGeom>
          <a:solidFill>
            <a:srgbClr val="67AF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67AF3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11" y="128633"/>
            <a:ext cx="815421" cy="814495"/>
          </a:xfrm>
          <a:prstGeom prst="rect">
            <a:avLst/>
          </a:prstGeom>
        </p:spPr>
      </p:pic>
      <p:sp>
        <p:nvSpPr>
          <p:cNvPr id="2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115616" y="1347614"/>
            <a:ext cx="5981474" cy="30963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i="0">
                <a:effectLst/>
                <a:latin typeface="+mn-lt"/>
              </a:defRPr>
            </a:lvl2pPr>
            <a:lvl3pPr marL="1143000" indent="-228600">
              <a:buFont typeface="Arial" panose="020B0604020202020204" pitchFamily="34" charset="0"/>
              <a:buChar char="•"/>
              <a:defRPr sz="1400" u="none">
                <a:solidFill>
                  <a:schemeClr val="tx1">
                    <a:lumMod val="50000"/>
                  </a:schemeClr>
                </a:solidFill>
                <a:latin typeface="+mn-lt"/>
              </a:defRPr>
            </a:lvl3pPr>
            <a:lvl4pPr marL="1371600" indent="0">
              <a:buFont typeface="Arial" panose="020B0604020202020204" pitchFamily="34" charset="0"/>
              <a:buNone/>
              <a:defRPr sz="1400" i="1">
                <a:solidFill>
                  <a:srgbClr val="67AF3E"/>
                </a:solidFill>
                <a:effectLst/>
                <a:latin typeface="+mn-lt"/>
              </a:defRPr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7135851" y="4758412"/>
            <a:ext cx="19006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100" b="0" baseline="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remotesensing.vito.be</a:t>
            </a:r>
            <a:endParaRPr lang="nl-BE" sz="1100" b="0" baseline="0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43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6" y="4637628"/>
            <a:ext cx="1118116" cy="3719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22" y="18381"/>
            <a:ext cx="900000" cy="90000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1074822" y="-9443"/>
            <a:ext cx="5915000" cy="1085324"/>
          </a:xfrm>
        </p:spPr>
        <p:txBody>
          <a:bodyPr/>
          <a:lstStyle>
            <a:lvl1pPr>
              <a:defRPr b="1">
                <a:solidFill>
                  <a:srgbClr val="67AF3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Insert TITLE</a:t>
            </a:r>
            <a:endParaRPr lang="nl-BE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-5178" y="-4119"/>
            <a:ext cx="1080000" cy="1080000"/>
          </a:xfrm>
          <a:prstGeom prst="rect">
            <a:avLst/>
          </a:prstGeom>
          <a:solidFill>
            <a:srgbClr val="67AF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67AF3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" y="157881"/>
            <a:ext cx="921567" cy="756000"/>
          </a:xfrm>
          <a:prstGeom prst="rect">
            <a:avLst/>
          </a:prstGeom>
        </p:spPr>
      </p:pic>
      <p:sp>
        <p:nvSpPr>
          <p:cNvPr id="2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115616" y="1347614"/>
            <a:ext cx="5981474" cy="30963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i="0">
                <a:effectLst/>
                <a:latin typeface="+mn-lt"/>
              </a:defRPr>
            </a:lvl2pPr>
            <a:lvl3pPr marL="1143000" indent="-228600">
              <a:buFont typeface="Arial" panose="020B0604020202020204" pitchFamily="34" charset="0"/>
              <a:buChar char="•"/>
              <a:defRPr sz="1400" u="none">
                <a:solidFill>
                  <a:schemeClr val="tx1">
                    <a:lumMod val="50000"/>
                  </a:schemeClr>
                </a:solidFill>
                <a:latin typeface="+mn-lt"/>
              </a:defRPr>
            </a:lvl3pPr>
            <a:lvl4pPr marL="1371600" indent="0">
              <a:buFont typeface="Arial" panose="020B0604020202020204" pitchFamily="34" charset="0"/>
              <a:buNone/>
              <a:defRPr sz="1400" i="1">
                <a:solidFill>
                  <a:srgbClr val="67AF3E"/>
                </a:solidFill>
                <a:effectLst/>
                <a:latin typeface="+mn-lt"/>
              </a:defRPr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7135851" y="4758412"/>
            <a:ext cx="19006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100" b="0" baseline="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remotesensing.vito.be</a:t>
            </a:r>
            <a:endParaRPr lang="nl-BE" sz="1100" b="0" baseline="0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83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5177" y="-4119"/>
            <a:ext cx="4630575" cy="5187459"/>
          </a:xfrm>
          <a:prstGeom prst="rect">
            <a:avLst/>
          </a:prstGeom>
          <a:solidFill>
            <a:srgbClr val="67AF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67AF3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82965">
            <a:off x="-245892" y="1183206"/>
            <a:ext cx="4037151" cy="5382868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932040" y="1491630"/>
            <a:ext cx="3845174" cy="3313088"/>
          </a:xfrm>
        </p:spPr>
        <p:txBody>
          <a:bodyPr anchor="b">
            <a:noAutofit/>
          </a:bodyPr>
          <a:lstStyle>
            <a:lvl1pPr marL="0" indent="0" algn="l">
              <a:buClr>
                <a:srgbClr val="67AF3E"/>
              </a:buClr>
              <a:buFont typeface="+mj-lt"/>
              <a:buAutoNum type="arabicPeriod" startAt="3"/>
              <a:defRPr sz="4000" b="1">
                <a:solidFill>
                  <a:srgbClr val="67AF3E"/>
                </a:solidFill>
                <a:latin typeface="Century Gothic" panose="020B0502020202020204" pitchFamily="34" charset="0"/>
              </a:defRPr>
            </a:lvl1pPr>
            <a:lvl2pPr marL="1200150" indent="-742950">
              <a:buFont typeface="+mj-lt"/>
              <a:buAutoNum type="arabicPeriod"/>
              <a:defRPr sz="4000">
                <a:latin typeface="Century Gothic" panose="020B0502020202020204" pitchFamily="34" charset="0"/>
              </a:defRPr>
            </a:lvl2pPr>
            <a:lvl3pPr marL="1657350" indent="-742950">
              <a:buFont typeface="+mj-lt"/>
              <a:buAutoNum type="arabicPeriod"/>
              <a:defRPr sz="4000">
                <a:latin typeface="Century Gothic" panose="020B0502020202020204" pitchFamily="34" charset="0"/>
              </a:defRPr>
            </a:lvl3pPr>
            <a:lvl4pPr marL="2114550" indent="-742950">
              <a:buFont typeface="+mj-lt"/>
              <a:buAutoNum type="arabicPeriod"/>
              <a:defRPr sz="4000">
                <a:latin typeface="Century Gothic" panose="020B0502020202020204" pitchFamily="34" charset="0"/>
              </a:defRPr>
            </a:lvl4pPr>
            <a:lvl5pPr marL="2571750" indent="-742950">
              <a:buFont typeface="+mj-lt"/>
              <a:buAutoNum type="arabicPeriod"/>
              <a:defRPr sz="4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97" y="325972"/>
            <a:ext cx="1894017" cy="63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6" y="4637628"/>
            <a:ext cx="1118116" cy="3719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22" y="18381"/>
            <a:ext cx="900000" cy="90000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1074822" y="-9443"/>
            <a:ext cx="5915000" cy="1085324"/>
          </a:xfrm>
        </p:spPr>
        <p:txBody>
          <a:bodyPr/>
          <a:lstStyle>
            <a:lvl1pPr>
              <a:defRPr b="1">
                <a:solidFill>
                  <a:srgbClr val="67AF3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Insert TITLE</a:t>
            </a:r>
            <a:endParaRPr lang="nl-BE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-5178" y="-4119"/>
            <a:ext cx="1080000" cy="1080000"/>
          </a:xfrm>
          <a:prstGeom prst="rect">
            <a:avLst/>
          </a:prstGeom>
          <a:solidFill>
            <a:srgbClr val="67AF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67AF3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2" y="49881"/>
            <a:ext cx="972000" cy="972000"/>
          </a:xfrm>
          <a:prstGeom prst="rect">
            <a:avLst/>
          </a:prstGeom>
        </p:spPr>
      </p:pic>
      <p:sp>
        <p:nvSpPr>
          <p:cNvPr id="2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115616" y="1347614"/>
            <a:ext cx="5981474" cy="30963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i="0">
                <a:effectLst/>
                <a:latin typeface="+mn-lt"/>
              </a:defRPr>
            </a:lvl2pPr>
            <a:lvl3pPr marL="1143000" indent="-228600">
              <a:buFont typeface="Arial" panose="020B0604020202020204" pitchFamily="34" charset="0"/>
              <a:buChar char="•"/>
              <a:defRPr sz="1400" u="none">
                <a:solidFill>
                  <a:schemeClr val="tx1">
                    <a:lumMod val="50000"/>
                  </a:schemeClr>
                </a:solidFill>
                <a:latin typeface="+mn-lt"/>
              </a:defRPr>
            </a:lvl3pPr>
            <a:lvl4pPr marL="1371600" indent="0">
              <a:buFont typeface="Arial" panose="020B0604020202020204" pitchFamily="34" charset="0"/>
              <a:buNone/>
              <a:defRPr sz="1400" i="1">
                <a:solidFill>
                  <a:srgbClr val="67AF3E"/>
                </a:solidFill>
                <a:effectLst/>
                <a:latin typeface="+mn-lt"/>
              </a:defRPr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7135851" y="4758412"/>
            <a:ext cx="19006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100" b="0" baseline="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remotesensing.vito.be</a:t>
            </a:r>
            <a:endParaRPr lang="nl-BE" sz="1100" b="0" baseline="0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70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97" y="325972"/>
            <a:ext cx="1894017" cy="63007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548188" cy="5143500"/>
          </a:xfrm>
        </p:spPr>
        <p:txBody>
          <a:bodyPr/>
          <a:lstStyle>
            <a:lvl1pPr>
              <a:defRPr/>
            </a:lvl1pPr>
          </a:lstStyle>
          <a:p>
            <a:r>
              <a:rPr lang="nl-BE" dirty="0" err="1" smtClean="0"/>
              <a:t>Insert</a:t>
            </a:r>
            <a:r>
              <a:rPr lang="nl-BE" dirty="0" smtClean="0"/>
              <a:t> PICTURE</a:t>
            </a:r>
            <a:endParaRPr lang="nl-BE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903290" y="1491630"/>
            <a:ext cx="3917182" cy="3313088"/>
          </a:xfrm>
        </p:spPr>
        <p:txBody>
          <a:bodyPr anchor="b">
            <a:noAutofit/>
          </a:bodyPr>
          <a:lstStyle>
            <a:lvl1pPr marL="0" indent="0" algn="l">
              <a:buClr>
                <a:srgbClr val="67AF3E"/>
              </a:buClr>
              <a:buFont typeface="+mj-lt"/>
              <a:buAutoNum type="arabicPeriod" startAt="4"/>
              <a:defRPr sz="4000" b="1">
                <a:solidFill>
                  <a:srgbClr val="67AF3E"/>
                </a:solidFill>
                <a:latin typeface="Century Gothic" panose="020B0502020202020204" pitchFamily="34" charset="0"/>
              </a:defRPr>
            </a:lvl1pPr>
            <a:lvl2pPr marL="1200150" indent="-742950">
              <a:buFont typeface="+mj-lt"/>
              <a:buAutoNum type="arabicPeriod"/>
              <a:defRPr sz="4000">
                <a:latin typeface="Century Gothic" panose="020B0502020202020204" pitchFamily="34" charset="0"/>
              </a:defRPr>
            </a:lvl2pPr>
            <a:lvl3pPr marL="1657350" indent="-742950">
              <a:buFont typeface="+mj-lt"/>
              <a:buAutoNum type="arabicPeriod"/>
              <a:defRPr sz="4000">
                <a:latin typeface="Century Gothic" panose="020B0502020202020204" pitchFamily="34" charset="0"/>
              </a:defRPr>
            </a:lvl3pPr>
            <a:lvl4pPr marL="2114550" indent="-742950">
              <a:buFont typeface="+mj-lt"/>
              <a:buAutoNum type="arabicPeriod"/>
              <a:defRPr sz="4000">
                <a:latin typeface="Century Gothic" panose="020B0502020202020204" pitchFamily="34" charset="0"/>
              </a:defRPr>
            </a:lvl4pPr>
            <a:lvl5pPr marL="2571750" indent="-742950">
              <a:buFont typeface="+mj-lt"/>
              <a:buAutoNum type="arabicPeriod"/>
              <a:defRPr sz="4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324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99592" y="3165816"/>
            <a:ext cx="7349626" cy="151216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90000"/>
                  <a:lumOff val="10000"/>
                </a:schemeClr>
              </a:buClr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67AF3E"/>
                </a:solidFill>
                <a:latin typeface="Century Gothic" panose="020B0502020202020204" pitchFamily="34" charset="0"/>
              </a:defRPr>
            </a:lvl1pPr>
            <a:lvl2pPr marL="457200" indent="0">
              <a:buClr>
                <a:schemeClr val="tx1">
                  <a:lumMod val="90000"/>
                  <a:lumOff val="10000"/>
                </a:schemeClr>
              </a:buClr>
              <a:buFont typeface="Arial" panose="020B0604020202020204" pitchFamily="34" charset="0"/>
              <a:buNone/>
              <a:defRPr sz="1800">
                <a:solidFill>
                  <a:srgbClr val="4C4C4C"/>
                </a:solidFill>
                <a:latin typeface="Century Gothic" panose="020B0502020202020204" pitchFamily="34" charset="0"/>
              </a:defRPr>
            </a:lvl2pPr>
            <a:lvl3pPr marL="1143000" indent="-228600">
              <a:buClr>
                <a:schemeClr val="tx1">
                  <a:lumMod val="90000"/>
                  <a:lumOff val="10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rgbClr val="4C4C4C"/>
                </a:solidFill>
                <a:latin typeface="Century Gothic" panose="020B0502020202020204" pitchFamily="34" charset="0"/>
              </a:defRPr>
            </a:lvl3pPr>
            <a:lvl4pPr marL="1600200" indent="-228600">
              <a:buClr>
                <a:schemeClr val="tx1">
                  <a:lumMod val="90000"/>
                  <a:lumOff val="10000"/>
                </a:schemeClr>
              </a:buClr>
              <a:buFont typeface="Arial" panose="020B0604020202020204" pitchFamily="34" charset="0"/>
              <a:buChar char="•"/>
              <a:defRPr sz="1400" i="1">
                <a:solidFill>
                  <a:srgbClr val="4C4C4C"/>
                </a:solidFill>
                <a:latin typeface="Century Gothic" panose="020B0502020202020204" pitchFamily="34" charset="0"/>
              </a:defRPr>
            </a:lvl4pPr>
            <a:lvl5pPr>
              <a:defRPr sz="1400">
                <a:solidFill>
                  <a:srgbClr val="4C4C4C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nl-BE" sz="6000" b="1" dirty="0" smtClean="0">
              <a:solidFill>
                <a:srgbClr val="67AF3E"/>
              </a:solidFill>
              <a:latin typeface="Century Gothic" panose="020B0502020202020204" pitchFamily="34" charset="0"/>
            </a:endParaRPr>
          </a:p>
          <a:p>
            <a:pPr lvl="0"/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9262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36" y="555606"/>
            <a:ext cx="21643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1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5177" y="-4119"/>
            <a:ext cx="4630575" cy="5187459"/>
          </a:xfrm>
          <a:prstGeom prst="rect">
            <a:avLst/>
          </a:prstGeom>
          <a:solidFill>
            <a:srgbClr val="67AF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67AF3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0261">
            <a:off x="-627303" y="2331905"/>
            <a:ext cx="4037151" cy="3571171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932040" y="1491630"/>
            <a:ext cx="3845174" cy="3313088"/>
          </a:xfrm>
        </p:spPr>
        <p:txBody>
          <a:bodyPr anchor="b">
            <a:noAutofit/>
          </a:bodyPr>
          <a:lstStyle>
            <a:lvl1pPr marL="0" indent="0" algn="l">
              <a:buClr>
                <a:srgbClr val="67AF3E"/>
              </a:buClr>
              <a:buFont typeface="+mj-lt"/>
              <a:buAutoNum type="arabicPeriod" startAt="5"/>
              <a:defRPr sz="4000" b="1">
                <a:solidFill>
                  <a:srgbClr val="67AF3E"/>
                </a:solidFill>
                <a:latin typeface="Century Gothic" panose="020B0502020202020204" pitchFamily="34" charset="0"/>
              </a:defRPr>
            </a:lvl1pPr>
            <a:lvl2pPr marL="1200150" indent="-742950">
              <a:buFont typeface="+mj-lt"/>
              <a:buAutoNum type="arabicPeriod"/>
              <a:defRPr sz="4000">
                <a:latin typeface="Century Gothic" panose="020B0502020202020204" pitchFamily="34" charset="0"/>
              </a:defRPr>
            </a:lvl2pPr>
            <a:lvl3pPr marL="1657350" indent="-742950">
              <a:buFont typeface="+mj-lt"/>
              <a:buAutoNum type="arabicPeriod"/>
              <a:defRPr sz="4000">
                <a:latin typeface="Century Gothic" panose="020B0502020202020204" pitchFamily="34" charset="0"/>
              </a:defRPr>
            </a:lvl3pPr>
            <a:lvl4pPr marL="2114550" indent="-742950">
              <a:buFont typeface="+mj-lt"/>
              <a:buAutoNum type="arabicPeriod"/>
              <a:defRPr sz="4000">
                <a:latin typeface="Century Gothic" panose="020B0502020202020204" pitchFamily="34" charset="0"/>
              </a:defRPr>
            </a:lvl4pPr>
            <a:lvl5pPr marL="2571750" indent="-742950">
              <a:buFont typeface="+mj-lt"/>
              <a:buAutoNum type="arabicPeriod"/>
              <a:defRPr sz="4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97" y="325972"/>
            <a:ext cx="1894017" cy="63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4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6" y="4637628"/>
            <a:ext cx="1118116" cy="371956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135851" y="4758412"/>
            <a:ext cx="19006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100" b="0" baseline="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remotesensing.vito.be</a:t>
            </a:r>
            <a:endParaRPr lang="nl-BE" sz="1100" b="0" baseline="0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39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99138" y="1714499"/>
            <a:ext cx="6787662" cy="215914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90069"/>
            <a:ext cx="1008000" cy="100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135852" y="4758993"/>
            <a:ext cx="1900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b="0" baseline="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remotesensing.vito.be</a:t>
            </a:r>
            <a:endParaRPr lang="nl-BE" sz="1200" b="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72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7624" y="1347614"/>
            <a:ext cx="6787662" cy="2159140"/>
          </a:xfrm>
          <a:ln w="38100">
            <a:solidFill>
              <a:schemeClr val="tx1"/>
            </a:solidFill>
          </a:ln>
        </p:spPr>
        <p:txBody>
          <a:bodyPr/>
          <a:lstStyle>
            <a:lvl1pPr algn="ctr">
              <a:defRPr b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135852" y="4758993"/>
            <a:ext cx="1900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b="0" baseline="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remotesensing.vito.be</a:t>
            </a:r>
            <a:endParaRPr lang="nl-BE" sz="1200" b="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6" y="4637628"/>
            <a:ext cx="1118116" cy="37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4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5" y="345722"/>
            <a:ext cx="8229595" cy="331611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800" b="0" cap="all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57200" y="783343"/>
            <a:ext cx="8229600" cy="536046"/>
          </a:xfrm>
        </p:spPr>
        <p:txBody>
          <a:bodyPr>
            <a:normAutofit/>
          </a:bodyPr>
          <a:lstStyle>
            <a:lvl1pPr marL="0" indent="0">
              <a:buNone/>
              <a:defRPr sz="1400" i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nl-BE" dirty="0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6" y="4637628"/>
            <a:ext cx="1118116" cy="37195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7135851" y="4758412"/>
            <a:ext cx="19006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100" b="0" baseline="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remotesensing.vito.be</a:t>
            </a:r>
            <a:endParaRPr lang="nl-BE" sz="1100" b="0" baseline="0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403648" y="4731990"/>
            <a:ext cx="7524000" cy="0"/>
          </a:xfrm>
          <a:prstGeom prst="line">
            <a:avLst/>
          </a:prstGeom>
          <a:ln w="6350" cmpd="sng">
            <a:solidFill>
              <a:schemeClr val="tx1">
                <a:lumMod val="90000"/>
                <a:lumOff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467544" y="1347614"/>
            <a:ext cx="5981474" cy="30963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i="0">
                <a:effectLst/>
                <a:latin typeface="+mn-lt"/>
              </a:defRPr>
            </a:lvl2pPr>
            <a:lvl3pPr marL="1143000" indent="-228600">
              <a:buFont typeface="Arial" panose="020B0604020202020204" pitchFamily="34" charset="0"/>
              <a:buChar char="•"/>
              <a:defRPr sz="1400" u="none">
                <a:solidFill>
                  <a:schemeClr val="tx1">
                    <a:lumMod val="50000"/>
                  </a:schemeClr>
                </a:solidFill>
                <a:latin typeface="+mn-lt"/>
              </a:defRPr>
            </a:lvl3pPr>
            <a:lvl4pPr marL="1371600" indent="0">
              <a:buFont typeface="Arial" panose="020B0604020202020204" pitchFamily="34" charset="0"/>
              <a:buNone/>
              <a:defRPr sz="1400" i="1">
                <a:solidFill>
                  <a:srgbClr val="67AF3E"/>
                </a:solidFill>
                <a:effectLst/>
                <a:latin typeface="+mn-lt"/>
              </a:defRPr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62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569913" y="1728788"/>
            <a:ext cx="3192462" cy="0"/>
          </a:xfrm>
          <a:prstGeom prst="line">
            <a:avLst/>
          </a:prstGeom>
          <a:ln w="6350" cmpd="sng">
            <a:solidFill>
              <a:srgbClr val="3BB4E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67544" y="345722"/>
            <a:ext cx="8219256" cy="331611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800" b="0" cap="all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edit</a:t>
            </a:r>
            <a:r>
              <a:rPr lang="nl-BE" dirty="0" smtClean="0"/>
              <a:t> Master </a:t>
            </a:r>
            <a:r>
              <a:rPr lang="nl-BE" dirty="0" err="1" smtClean="0"/>
              <a:t>title</a:t>
            </a:r>
            <a:r>
              <a:rPr lang="nl-BE" dirty="0" smtClean="0"/>
              <a:t> </a:t>
            </a:r>
            <a:r>
              <a:rPr lang="nl-BE" dirty="0" err="1" smtClean="0"/>
              <a:t>style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1" y="832465"/>
            <a:ext cx="4585170" cy="896144"/>
          </a:xfrm>
        </p:spPr>
        <p:txBody>
          <a:bodyPr>
            <a:noAutofit/>
          </a:bodyPr>
          <a:lstStyle>
            <a:lvl1pPr marL="0" indent="0">
              <a:buNone/>
              <a:defRPr sz="30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rgbClr val="3BB4EB"/>
                </a:solidFill>
              </a:defRPr>
            </a:lvl2pPr>
            <a:lvl3pPr marL="914400" indent="0">
              <a:buNone/>
              <a:defRPr>
                <a:solidFill>
                  <a:srgbClr val="3BB4EB"/>
                </a:solidFill>
              </a:defRPr>
            </a:lvl3pPr>
            <a:lvl4pPr marL="1371600" indent="0">
              <a:buNone/>
              <a:defRPr>
                <a:solidFill>
                  <a:srgbClr val="3BB4EB"/>
                </a:solidFill>
              </a:defRPr>
            </a:lvl4pPr>
            <a:lvl5pPr marL="1828800" indent="0">
              <a:buNone/>
              <a:defRPr>
                <a:solidFill>
                  <a:srgbClr val="3BB4EB"/>
                </a:solidFill>
              </a:defRPr>
            </a:lvl5pPr>
          </a:lstStyle>
          <a:p>
            <a:pPr lvl="0"/>
            <a:r>
              <a:rPr lang="nl-BE" dirty="0" smtClean="0"/>
              <a:t>Click to 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57200" y="1975732"/>
            <a:ext cx="8229600" cy="536046"/>
          </a:xfrm>
        </p:spPr>
        <p:txBody>
          <a:bodyPr>
            <a:normAutofit/>
          </a:bodyPr>
          <a:lstStyle>
            <a:lvl1pPr marL="0" indent="0">
              <a:buNone/>
              <a:defRPr sz="1400" i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nl-BE" dirty="0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403648" y="4731990"/>
            <a:ext cx="7524000" cy="0"/>
          </a:xfrm>
          <a:prstGeom prst="line">
            <a:avLst/>
          </a:prstGeom>
          <a:ln w="6350" cmpd="sng">
            <a:solidFill>
              <a:schemeClr val="tx1">
                <a:lumMod val="90000"/>
                <a:lumOff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6" y="4637628"/>
            <a:ext cx="1118116" cy="37195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135851" y="4758412"/>
            <a:ext cx="19006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100" b="0" baseline="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remotesensing.vito.be</a:t>
            </a:r>
            <a:endParaRPr lang="nl-BE" sz="1100" b="0" baseline="0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467544" y="2715766"/>
            <a:ext cx="5981474" cy="172819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i="0">
                <a:effectLst/>
                <a:latin typeface="+mn-lt"/>
              </a:defRPr>
            </a:lvl2pPr>
            <a:lvl3pPr marL="1143000" indent="-228600">
              <a:buFont typeface="Arial" panose="020B0604020202020204" pitchFamily="34" charset="0"/>
              <a:buChar char="•"/>
              <a:defRPr sz="1400" u="none">
                <a:solidFill>
                  <a:schemeClr val="tx1">
                    <a:lumMod val="50000"/>
                  </a:schemeClr>
                </a:solidFill>
                <a:latin typeface="+mn-lt"/>
              </a:defRPr>
            </a:lvl3pPr>
            <a:lvl4pPr marL="1371600" indent="0">
              <a:buFont typeface="Arial" panose="020B0604020202020204" pitchFamily="34" charset="0"/>
              <a:buNone/>
              <a:defRPr sz="1400" i="1">
                <a:solidFill>
                  <a:srgbClr val="67AF3E"/>
                </a:solidFill>
                <a:effectLst/>
                <a:latin typeface="+mn-lt"/>
              </a:defRPr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751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237767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BE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5" y="345722"/>
            <a:ext cx="3907837" cy="331611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800" b="0" cap="all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6" y="4637628"/>
            <a:ext cx="1118116" cy="37195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135851" y="4758412"/>
            <a:ext cx="19006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100" b="0" baseline="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remotesensing.vito.be</a:t>
            </a:r>
            <a:endParaRPr lang="nl-BE" sz="1100" b="0" baseline="0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403648" y="4731990"/>
            <a:ext cx="7524000" cy="0"/>
          </a:xfrm>
          <a:prstGeom prst="line">
            <a:avLst/>
          </a:prstGeom>
          <a:ln w="6350" cmpd="sng">
            <a:solidFill>
              <a:schemeClr val="tx1">
                <a:lumMod val="90000"/>
                <a:lumOff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467544" y="2715766"/>
            <a:ext cx="5981474" cy="172819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i="0">
                <a:effectLst/>
                <a:latin typeface="+mn-lt"/>
              </a:defRPr>
            </a:lvl2pPr>
            <a:lvl3pPr marL="1143000" indent="-228600">
              <a:buFont typeface="Arial" panose="020B0604020202020204" pitchFamily="34" charset="0"/>
              <a:buChar char="•"/>
              <a:defRPr sz="1400" u="none">
                <a:solidFill>
                  <a:schemeClr val="tx1">
                    <a:lumMod val="50000"/>
                  </a:schemeClr>
                </a:solidFill>
                <a:latin typeface="+mn-lt"/>
              </a:defRPr>
            </a:lvl3pPr>
            <a:lvl4pPr marL="1371600" indent="0">
              <a:buFont typeface="Arial" panose="020B0604020202020204" pitchFamily="34" charset="0"/>
              <a:buNone/>
              <a:defRPr sz="1400" i="1">
                <a:solidFill>
                  <a:srgbClr val="67AF3E"/>
                </a:solidFill>
                <a:effectLst/>
                <a:latin typeface="+mn-lt"/>
              </a:defRPr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835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167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6" y="4637628"/>
            <a:ext cx="1118116" cy="37195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7063843" y="4724730"/>
            <a:ext cx="1900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b="0" baseline="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remotesensing.vito.be</a:t>
            </a:r>
            <a:endParaRPr lang="nl-BE" sz="1200" b="0" baseline="0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074822" y="-9443"/>
            <a:ext cx="5915000" cy="1085324"/>
          </a:xfrm>
        </p:spPr>
        <p:txBody>
          <a:bodyPr/>
          <a:lstStyle>
            <a:lvl1pPr>
              <a:defRPr b="1">
                <a:solidFill>
                  <a:srgbClr val="67AF3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Let’s talk about ...</a:t>
            </a:r>
            <a:endParaRPr lang="nl-BE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5178" y="-4119"/>
            <a:ext cx="1080000" cy="1080000"/>
            <a:chOff x="-5178" y="-4119"/>
            <a:chExt cx="1080000" cy="1080000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822" y="18381"/>
              <a:ext cx="900000" cy="90000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 userDrawn="1"/>
          </p:nvSpPr>
          <p:spPr>
            <a:xfrm>
              <a:off x="-5178" y="-4119"/>
              <a:ext cx="1080000" cy="1080000"/>
            </a:xfrm>
            <a:prstGeom prst="rect">
              <a:avLst/>
            </a:prstGeom>
            <a:solidFill>
              <a:srgbClr val="67AF3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67AF3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22" y="10177"/>
              <a:ext cx="1008000" cy="1008000"/>
            </a:xfrm>
            <a:prstGeom prst="rect">
              <a:avLst/>
            </a:prstGeom>
          </p:spPr>
        </p:pic>
      </p:grpSp>
      <p:sp>
        <p:nvSpPr>
          <p:cNvPr id="23" name="Text Placeholder 15"/>
          <p:cNvSpPr>
            <a:spLocks noGrp="1"/>
          </p:cNvSpPr>
          <p:nvPr userDrawn="1">
            <p:ph type="body" sz="quarter" idx="11"/>
          </p:nvPr>
        </p:nvSpPr>
        <p:spPr>
          <a:xfrm>
            <a:off x="1097621" y="1347614"/>
            <a:ext cx="5981474" cy="30963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i="0">
                <a:effectLst/>
                <a:latin typeface="+mn-lt"/>
              </a:defRPr>
            </a:lvl2pPr>
            <a:lvl3pPr marL="1143000" indent="-228600">
              <a:buFont typeface="Arial" panose="020B0604020202020204" pitchFamily="34" charset="0"/>
              <a:buChar char="•"/>
              <a:defRPr sz="1400" u="none">
                <a:solidFill>
                  <a:schemeClr val="tx1">
                    <a:lumMod val="50000"/>
                  </a:schemeClr>
                </a:solidFill>
                <a:latin typeface="+mn-lt"/>
              </a:defRPr>
            </a:lvl3pPr>
            <a:lvl4pPr marL="1371600" indent="0">
              <a:buFont typeface="Arial" panose="020B0604020202020204" pitchFamily="34" charset="0"/>
              <a:buNone/>
              <a:defRPr sz="1400" i="1">
                <a:solidFill>
                  <a:srgbClr val="67AF3E"/>
                </a:solidFill>
                <a:effectLst/>
                <a:latin typeface="+mn-lt"/>
              </a:defRPr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753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716016" y="1484806"/>
            <a:ext cx="4272048" cy="31700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/>
            <a:r>
              <a:rPr lang="nl-BE" sz="4000" b="1" dirty="0" smtClean="0">
                <a:solidFill>
                  <a:srgbClr val="67AF3E"/>
                </a:solidFill>
                <a:latin typeface="Century Gothic" panose="020B0502020202020204" pitchFamily="34" charset="0"/>
              </a:rPr>
              <a:t>1.</a:t>
            </a:r>
          </a:p>
          <a:p>
            <a:pPr algn="just"/>
            <a:endParaRPr lang="nl-BE" sz="4000" b="1" dirty="0" smtClean="0">
              <a:solidFill>
                <a:srgbClr val="67AF3E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nl-BE" sz="4000" b="1" dirty="0" smtClean="0">
                <a:solidFill>
                  <a:srgbClr val="67AF3E"/>
                </a:solidFill>
                <a:latin typeface="Century Gothic" panose="020B0502020202020204" pitchFamily="34" charset="0"/>
              </a:rPr>
              <a:t>VITO</a:t>
            </a:r>
          </a:p>
          <a:p>
            <a:pPr algn="just"/>
            <a:r>
              <a:rPr lang="nl-BE" sz="4000" b="1" baseline="0" dirty="0" smtClean="0">
                <a:solidFill>
                  <a:srgbClr val="67AF3E"/>
                </a:solidFill>
                <a:latin typeface="Century Gothic" panose="020B0502020202020204" pitchFamily="34" charset="0"/>
              </a:rPr>
              <a:t>REMOTE</a:t>
            </a:r>
          </a:p>
          <a:p>
            <a:pPr algn="just"/>
            <a:r>
              <a:rPr lang="nl-BE" sz="4000" b="1" baseline="0" dirty="0" smtClean="0">
                <a:solidFill>
                  <a:srgbClr val="67AF3E"/>
                </a:solidFill>
                <a:latin typeface="Century Gothic" panose="020B0502020202020204" pitchFamily="34" charset="0"/>
              </a:rPr>
              <a:t>SENSING</a:t>
            </a:r>
            <a:endParaRPr lang="nl-BE" sz="4000" b="1" dirty="0">
              <a:solidFill>
                <a:srgbClr val="67AF3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97" y="325972"/>
            <a:ext cx="1894017" cy="6300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02" t="23783" b="31353"/>
          <a:stretch/>
        </p:blipFill>
        <p:spPr>
          <a:xfrm>
            <a:off x="-45519" y="-524594"/>
            <a:ext cx="4593680" cy="594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4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97" y="325972"/>
            <a:ext cx="1894017" cy="63007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548188" cy="5143500"/>
          </a:xfrm>
        </p:spPr>
        <p:txBody>
          <a:bodyPr/>
          <a:lstStyle>
            <a:lvl1pPr>
              <a:defRPr/>
            </a:lvl1pPr>
          </a:lstStyle>
          <a:p>
            <a:r>
              <a:rPr lang="nl-BE" dirty="0" err="1" smtClean="0"/>
              <a:t>Insert</a:t>
            </a:r>
            <a:r>
              <a:rPr lang="nl-BE" dirty="0" smtClean="0"/>
              <a:t> PICTURE</a:t>
            </a:r>
            <a:endParaRPr lang="nl-BE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932040" y="1563638"/>
            <a:ext cx="3845174" cy="3241080"/>
          </a:xfrm>
        </p:spPr>
        <p:txBody>
          <a:bodyPr anchor="b">
            <a:noAutofit/>
          </a:bodyPr>
          <a:lstStyle>
            <a:lvl1pPr marL="0" indent="0" algn="l">
              <a:buClr>
                <a:srgbClr val="67AF3E"/>
              </a:buClr>
              <a:buFont typeface="+mj-lt"/>
              <a:buAutoNum type="arabicPeriod"/>
              <a:defRPr sz="4000" b="1">
                <a:solidFill>
                  <a:srgbClr val="67AF3E"/>
                </a:solidFill>
                <a:latin typeface="Century Gothic" panose="020B0502020202020204" pitchFamily="34" charset="0"/>
              </a:defRPr>
            </a:lvl1pPr>
            <a:lvl2pPr marL="1200150" indent="-742950">
              <a:buFont typeface="+mj-lt"/>
              <a:buAutoNum type="arabicPeriod"/>
              <a:defRPr sz="4000">
                <a:latin typeface="Century Gothic" panose="020B0502020202020204" pitchFamily="34" charset="0"/>
              </a:defRPr>
            </a:lvl2pPr>
            <a:lvl3pPr marL="1657350" indent="-742950">
              <a:buFont typeface="+mj-lt"/>
              <a:buAutoNum type="arabicPeriod"/>
              <a:defRPr sz="4000">
                <a:latin typeface="Century Gothic" panose="020B0502020202020204" pitchFamily="34" charset="0"/>
              </a:defRPr>
            </a:lvl3pPr>
            <a:lvl4pPr marL="2114550" indent="-742950">
              <a:buFont typeface="+mj-lt"/>
              <a:buAutoNum type="arabicPeriod"/>
              <a:defRPr sz="4000">
                <a:latin typeface="Century Gothic" panose="020B0502020202020204" pitchFamily="34" charset="0"/>
              </a:defRPr>
            </a:lvl4pPr>
            <a:lvl5pPr marL="2571750" indent="-742950">
              <a:buFont typeface="+mj-lt"/>
              <a:buAutoNum type="arabicPeriod"/>
              <a:defRPr sz="4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134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6" y="4637628"/>
            <a:ext cx="1118116" cy="3719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22" y="18381"/>
            <a:ext cx="900000" cy="900000"/>
          </a:xfrm>
          <a:prstGeom prst="rect">
            <a:avLst/>
          </a:prstGeom>
        </p:spPr>
      </p:pic>
      <p:sp>
        <p:nvSpPr>
          <p:cNvPr id="23" name="Text Placeholder 15"/>
          <p:cNvSpPr>
            <a:spLocks noGrp="1"/>
          </p:cNvSpPr>
          <p:nvPr userDrawn="1">
            <p:ph type="body" sz="quarter" idx="10"/>
          </p:nvPr>
        </p:nvSpPr>
        <p:spPr>
          <a:xfrm>
            <a:off x="1115616" y="1347614"/>
            <a:ext cx="5981474" cy="30963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i="0">
                <a:effectLst/>
                <a:latin typeface="+mn-lt"/>
              </a:defRPr>
            </a:lvl2pPr>
            <a:lvl3pPr marL="1143000" indent="-228600">
              <a:buFont typeface="Arial" panose="020B0604020202020204" pitchFamily="34" charset="0"/>
              <a:buChar char="•"/>
              <a:defRPr sz="1400" u="none">
                <a:solidFill>
                  <a:schemeClr val="tx1">
                    <a:lumMod val="50000"/>
                  </a:schemeClr>
                </a:solidFill>
                <a:latin typeface="+mn-lt"/>
              </a:defRPr>
            </a:lvl3pPr>
            <a:lvl4pPr marL="1371600" indent="0">
              <a:buFont typeface="Arial" panose="020B0604020202020204" pitchFamily="34" charset="0"/>
              <a:buNone/>
              <a:defRPr sz="1400" i="1">
                <a:solidFill>
                  <a:srgbClr val="67AF3E"/>
                </a:solidFill>
                <a:effectLst/>
                <a:latin typeface="+mn-lt"/>
              </a:defRPr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</p:txBody>
      </p:sp>
      <p:sp>
        <p:nvSpPr>
          <p:cNvPr id="24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074822" y="-9443"/>
            <a:ext cx="5915000" cy="1085324"/>
          </a:xfrm>
        </p:spPr>
        <p:txBody>
          <a:bodyPr/>
          <a:lstStyle>
            <a:lvl1pPr>
              <a:defRPr b="1">
                <a:solidFill>
                  <a:srgbClr val="67AF3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Insert TITLE</a:t>
            </a:r>
            <a:endParaRPr lang="nl-BE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-5178" y="-4119"/>
            <a:ext cx="1080000" cy="1080000"/>
          </a:xfrm>
          <a:prstGeom prst="rect">
            <a:avLst/>
          </a:prstGeom>
          <a:solidFill>
            <a:srgbClr val="67AF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67AF3E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11952" y="-55210"/>
            <a:ext cx="1103664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nl-BE" sz="17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SEE </a:t>
            </a:r>
            <a:br>
              <a:rPr lang="nl-BE" sz="17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nl-BE" sz="17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</a:t>
            </a:r>
          </a:p>
          <a:p>
            <a:pPr algn="l"/>
            <a:r>
              <a:rPr lang="nl-BE" sz="17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BIGGER</a:t>
            </a:r>
          </a:p>
          <a:p>
            <a:pPr algn="l"/>
            <a:r>
              <a:rPr lang="nl-BE" sz="17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PICTURE</a:t>
            </a:r>
            <a:endParaRPr lang="nl-BE" sz="17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135851" y="4758412"/>
            <a:ext cx="19006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100" b="0" baseline="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remotesensing.vito.be</a:t>
            </a:r>
            <a:endParaRPr lang="nl-BE" sz="1100" b="0" baseline="0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56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6" y="4637628"/>
            <a:ext cx="1118116" cy="37195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22" y="18381"/>
            <a:ext cx="900000" cy="900000"/>
          </a:xfrm>
          <a:prstGeom prst="rect">
            <a:avLst/>
          </a:prstGeom>
        </p:spPr>
      </p:pic>
      <p:sp>
        <p:nvSpPr>
          <p:cNvPr id="34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074822" y="-9443"/>
            <a:ext cx="5915000" cy="1085324"/>
          </a:xfrm>
        </p:spPr>
        <p:txBody>
          <a:bodyPr/>
          <a:lstStyle>
            <a:lvl1pPr>
              <a:defRPr b="1">
                <a:solidFill>
                  <a:srgbClr val="67AF3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Insert TITLE</a:t>
            </a:r>
            <a:endParaRPr lang="nl-BE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-5178" y="-4119"/>
            <a:ext cx="1080000" cy="1080000"/>
          </a:xfrm>
          <a:prstGeom prst="rect">
            <a:avLst/>
          </a:prstGeom>
          <a:solidFill>
            <a:srgbClr val="67AF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67AF3E"/>
              </a:solidFill>
            </a:endParaRPr>
          </a:p>
        </p:txBody>
      </p:sp>
      <p:sp>
        <p:nvSpPr>
          <p:cNvPr id="36" name="TextBox 35"/>
          <p:cNvSpPr txBox="1"/>
          <p:nvPr userDrawn="1"/>
        </p:nvSpPr>
        <p:spPr>
          <a:xfrm>
            <a:off x="11952" y="-55210"/>
            <a:ext cx="1103664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nl-BE" sz="17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SEE </a:t>
            </a:r>
            <a:br>
              <a:rPr lang="nl-BE" sz="17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nl-BE" sz="17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</a:t>
            </a:r>
          </a:p>
          <a:p>
            <a:pPr algn="l"/>
            <a:r>
              <a:rPr lang="nl-BE" sz="17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BIGGER</a:t>
            </a:r>
          </a:p>
          <a:p>
            <a:pPr algn="l"/>
            <a:r>
              <a:rPr lang="nl-BE" sz="17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PICTURE</a:t>
            </a:r>
            <a:endParaRPr lang="nl-BE" sz="17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135851" y="4758412"/>
            <a:ext cx="19006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100" b="0" baseline="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remotesensing.vito.be</a:t>
            </a:r>
            <a:endParaRPr lang="nl-BE" sz="1100" b="0" baseline="0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07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6" y="4637628"/>
            <a:ext cx="1118116" cy="3719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22" y="18381"/>
            <a:ext cx="900000" cy="900000"/>
          </a:xfrm>
          <a:prstGeom prst="rect">
            <a:avLst/>
          </a:prstGeom>
        </p:spPr>
      </p:pic>
      <p:sp>
        <p:nvSpPr>
          <p:cNvPr id="23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15616" y="1347614"/>
            <a:ext cx="5981474" cy="3096344"/>
          </a:xfrm>
        </p:spPr>
        <p:txBody>
          <a:bodyPr/>
          <a:lstStyle>
            <a:lvl1pPr marL="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4572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800" i="0" baseline="0">
                <a:effectLst/>
                <a:latin typeface="+mn-lt"/>
              </a:defRPr>
            </a:lvl2pPr>
            <a:lvl3pPr marL="1428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u="none" baseline="0">
                <a:solidFill>
                  <a:schemeClr val="tx1">
                    <a:lumMod val="50000"/>
                  </a:schemeClr>
                </a:solidFill>
                <a:latin typeface="+mn-lt"/>
              </a:defRPr>
            </a:lvl3pPr>
            <a:lvl4pPr marL="1371600" indent="0">
              <a:buFont typeface="Arial" panose="020B0604020202020204" pitchFamily="34" charset="0"/>
              <a:buNone/>
              <a:defRPr sz="1400" i="1">
                <a:solidFill>
                  <a:srgbClr val="67AF3E"/>
                </a:solidFill>
                <a:effectLst/>
                <a:latin typeface="+mn-lt"/>
              </a:defRPr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PAST: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Technology, </a:t>
            </a:r>
            <a:r>
              <a:rPr lang="en-US" dirty="0" err="1" smtClean="0"/>
              <a:t>Geodata</a:t>
            </a:r>
            <a:r>
              <a:rPr lang="en-US" dirty="0" smtClean="0"/>
              <a:t> &amp; Applications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Projects</a:t>
            </a:r>
          </a:p>
          <a:p>
            <a:pPr marL="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FUTURE: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VITO Remote Sensing as a unit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Our </a:t>
            </a:r>
            <a:r>
              <a:rPr lang="en-US" dirty="0" err="1" smtClean="0"/>
              <a:t>Expertises</a:t>
            </a:r>
            <a:r>
              <a:rPr lang="en-US" dirty="0" smtClean="0"/>
              <a:t> &amp; Services</a:t>
            </a:r>
          </a:p>
          <a:p>
            <a:pPr marL="1428750" marR="0" lvl="2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Our </a:t>
            </a:r>
            <a:r>
              <a:rPr lang="en-US" dirty="0" err="1" smtClean="0"/>
              <a:t>applictions</a:t>
            </a:r>
            <a:r>
              <a:rPr lang="en-US" dirty="0" smtClean="0"/>
              <a:t> &amp; markets</a:t>
            </a:r>
          </a:p>
          <a:p>
            <a:pPr marL="1428750" marR="0" lvl="2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R&amp;D</a:t>
            </a:r>
          </a:p>
          <a:p>
            <a:pPr marL="1428750" marR="0" lvl="2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Training &amp; consultancy</a:t>
            </a:r>
          </a:p>
          <a:p>
            <a:pPr marL="1428750" marR="0" lvl="2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Our projects</a:t>
            </a:r>
          </a:p>
          <a:p>
            <a:pPr marL="1428750" marR="0" lvl="2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Our team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1074822" y="-9443"/>
            <a:ext cx="5915000" cy="1085324"/>
          </a:xfrm>
        </p:spPr>
        <p:txBody>
          <a:bodyPr/>
          <a:lstStyle>
            <a:lvl1pPr>
              <a:defRPr b="1">
                <a:solidFill>
                  <a:srgbClr val="67AF3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Insert TITLE</a:t>
            </a:r>
            <a:endParaRPr lang="nl-BE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-5178" y="-4119"/>
            <a:ext cx="1080000" cy="1080000"/>
          </a:xfrm>
          <a:prstGeom prst="rect">
            <a:avLst/>
          </a:prstGeom>
          <a:solidFill>
            <a:srgbClr val="67AF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67AF3E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11952" y="-55210"/>
            <a:ext cx="1103664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nl-BE" sz="17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SEE </a:t>
            </a:r>
            <a:br>
              <a:rPr lang="nl-BE" sz="17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nl-BE" sz="17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</a:t>
            </a:r>
          </a:p>
          <a:p>
            <a:pPr algn="l"/>
            <a:r>
              <a:rPr lang="nl-BE" sz="17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BIGGER</a:t>
            </a:r>
          </a:p>
          <a:p>
            <a:pPr algn="l"/>
            <a:r>
              <a:rPr lang="nl-BE" sz="17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PICTURE</a:t>
            </a:r>
            <a:endParaRPr lang="nl-BE" sz="17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270" y="2543236"/>
            <a:ext cx="4290730" cy="216176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135851" y="4758412"/>
            <a:ext cx="19006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100" b="0" baseline="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remotesensing.vito.be</a:t>
            </a:r>
            <a:endParaRPr lang="nl-BE" sz="1100" b="0" baseline="0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66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5177" y="-4119"/>
            <a:ext cx="4630575" cy="5187459"/>
          </a:xfrm>
          <a:prstGeom prst="rect">
            <a:avLst/>
          </a:prstGeom>
          <a:solidFill>
            <a:srgbClr val="67AF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67AF3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6" y="1995686"/>
            <a:ext cx="3377859" cy="3288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97" y="325972"/>
            <a:ext cx="1894017" cy="630070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932040" y="1491630"/>
            <a:ext cx="3845174" cy="3313088"/>
          </a:xfrm>
        </p:spPr>
        <p:txBody>
          <a:bodyPr anchor="b">
            <a:noAutofit/>
          </a:bodyPr>
          <a:lstStyle>
            <a:lvl1pPr marL="0" indent="0" algn="l">
              <a:buClr>
                <a:srgbClr val="67AF3E"/>
              </a:buClr>
              <a:buFont typeface="+mj-lt"/>
              <a:buAutoNum type="arabicPeriod" startAt="2"/>
              <a:defRPr sz="4000" b="1">
                <a:solidFill>
                  <a:srgbClr val="67AF3E"/>
                </a:solidFill>
                <a:latin typeface="Century Gothic" panose="020B0502020202020204" pitchFamily="34" charset="0"/>
              </a:defRPr>
            </a:lvl1pPr>
            <a:lvl2pPr marL="1200150" indent="-742950">
              <a:buFont typeface="+mj-lt"/>
              <a:buAutoNum type="arabicPeriod"/>
              <a:defRPr sz="4000">
                <a:latin typeface="Century Gothic" panose="020B0502020202020204" pitchFamily="34" charset="0"/>
              </a:defRPr>
            </a:lvl2pPr>
            <a:lvl3pPr marL="1657350" indent="-742950">
              <a:buFont typeface="+mj-lt"/>
              <a:buAutoNum type="arabicPeriod"/>
              <a:defRPr sz="4000">
                <a:latin typeface="Century Gothic" panose="020B0502020202020204" pitchFamily="34" charset="0"/>
              </a:defRPr>
            </a:lvl3pPr>
            <a:lvl4pPr marL="2114550" indent="-742950">
              <a:buFont typeface="+mj-lt"/>
              <a:buAutoNum type="arabicPeriod"/>
              <a:defRPr sz="4000">
                <a:latin typeface="Century Gothic" panose="020B0502020202020204" pitchFamily="34" charset="0"/>
              </a:defRPr>
            </a:lvl4pPr>
            <a:lvl5pPr marL="2571750" indent="-742950">
              <a:buFont typeface="+mj-lt"/>
              <a:buAutoNum type="arabicPeriod"/>
              <a:defRPr sz="4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286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35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705" r:id="rId2"/>
    <p:sldLayoutId id="2147483672" r:id="rId3"/>
    <p:sldLayoutId id="2147483677" r:id="rId4"/>
    <p:sldLayoutId id="2147483708" r:id="rId5"/>
    <p:sldLayoutId id="2147483702" r:id="rId6"/>
    <p:sldLayoutId id="2147483682" r:id="rId7"/>
    <p:sldLayoutId id="2147483709" r:id="rId8"/>
    <p:sldLayoutId id="2147483674" r:id="rId9"/>
    <p:sldLayoutId id="2147483710" r:id="rId10"/>
    <p:sldLayoutId id="2147483712" r:id="rId11"/>
    <p:sldLayoutId id="2147483713" r:id="rId12"/>
    <p:sldLayoutId id="2147483715" r:id="rId13"/>
    <p:sldLayoutId id="2147483716" r:id="rId14"/>
    <p:sldLayoutId id="2147483717" r:id="rId15"/>
    <p:sldLayoutId id="2147483718" r:id="rId16"/>
    <p:sldLayoutId id="2147483676" r:id="rId17"/>
    <p:sldLayoutId id="2147483719" r:id="rId18"/>
    <p:sldLayoutId id="2147483720" r:id="rId19"/>
    <p:sldLayoutId id="2147483727" r:id="rId20"/>
    <p:sldLayoutId id="2147483721" r:id="rId21"/>
    <p:sldLayoutId id="2147483722" r:id="rId22"/>
    <p:sldLayoutId id="2147483726" r:id="rId23"/>
    <p:sldLayoutId id="2147483723" r:id="rId24"/>
    <p:sldLayoutId id="2147483724" r:id="rId25"/>
    <p:sldLayoutId id="2147483725" r:id="rId26"/>
    <p:sldLayoutId id="2147483706" r:id="rId27"/>
    <p:sldLayoutId id="2147483728" r:id="rId2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tx2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Lucida Grande"/>
        <a:buChar char="»"/>
        <a:defRPr sz="2000" kern="1200">
          <a:solidFill>
            <a:srgbClr val="4C4C4C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Lucida Grande"/>
        <a:buChar char="»"/>
        <a:defRPr sz="2000" kern="1200">
          <a:solidFill>
            <a:srgbClr val="4C4C4C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Lucida Grande"/>
        <a:buChar char="»"/>
        <a:defRPr sz="2000" kern="1200">
          <a:solidFill>
            <a:srgbClr val="4C4C4C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Lucida Grande"/>
        <a:buChar char="»"/>
        <a:defRPr sz="2000" kern="1200">
          <a:solidFill>
            <a:srgbClr val="4C4C4C"/>
          </a:solidFill>
          <a:latin typeface="Trebuchet MS"/>
          <a:ea typeface="+mn-ea"/>
          <a:cs typeface="Trebuchet M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2000" kern="1200">
          <a:solidFill>
            <a:srgbClr val="4C4C4C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medusa.vgt.vito.be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image" Target="../media/image18.jpe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wmf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5" Type="http://schemas.openxmlformats.org/officeDocument/2006/relationships/image" Target="../media/image31.pn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hyperlink" Target="https://watchitgrow.be/en" TargetMode="External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2546"/>
            <a:ext cx="9361040" cy="658616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52021" y="671916"/>
            <a:ext cx="8367621" cy="1179753"/>
          </a:xfrm>
        </p:spPr>
        <p:txBody>
          <a:bodyPr anchor="ctr"/>
          <a:lstStyle/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Unlocking the potential of Near Space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195486"/>
            <a:ext cx="1501479" cy="476431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2699792" y="4371950"/>
            <a:ext cx="641985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67AF3E"/>
              </a:buClr>
              <a:buFont typeface="+mj-lt"/>
              <a:buAutoNum type="arabicPeriod"/>
              <a:defRPr sz="4000" b="1" kern="1200">
                <a:solidFill>
                  <a:srgbClr val="67AF3E"/>
                </a:solidFill>
                <a:latin typeface="Century Gothic" panose="020B0502020202020204" pitchFamily="34" charset="0"/>
                <a:ea typeface="+mn-ea"/>
                <a:cs typeface="Trebuchet MS"/>
              </a:defRPr>
            </a:lvl1pPr>
            <a:lvl2pPr marL="1200150" indent="-7429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  <a:defRPr sz="4000" kern="1200">
                <a:solidFill>
                  <a:srgbClr val="4C4C4C"/>
                </a:solidFill>
                <a:latin typeface="Century Gothic" panose="020B0502020202020204" pitchFamily="34" charset="0"/>
                <a:ea typeface="+mn-ea"/>
                <a:cs typeface="Trebuchet MS"/>
              </a:defRPr>
            </a:lvl2pPr>
            <a:lvl3pPr marL="1657350" indent="-7429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  <a:defRPr sz="4000" kern="1200">
                <a:solidFill>
                  <a:srgbClr val="4C4C4C"/>
                </a:solidFill>
                <a:latin typeface="Century Gothic" panose="020B0502020202020204" pitchFamily="34" charset="0"/>
                <a:ea typeface="+mn-ea"/>
                <a:cs typeface="Trebuchet MS"/>
              </a:defRPr>
            </a:lvl3pPr>
            <a:lvl4pPr marL="2114550" indent="-7429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  <a:defRPr sz="4000" kern="1200">
                <a:solidFill>
                  <a:srgbClr val="4C4C4C"/>
                </a:solidFill>
                <a:latin typeface="Century Gothic" panose="020B0502020202020204" pitchFamily="34" charset="0"/>
                <a:ea typeface="+mn-ea"/>
                <a:cs typeface="Trebuchet MS"/>
              </a:defRPr>
            </a:lvl4pPr>
            <a:lvl5pPr marL="2571750" indent="-7429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  <a:defRPr sz="4000" kern="1200">
                <a:solidFill>
                  <a:srgbClr val="4C4C4C"/>
                </a:solidFill>
                <a:latin typeface="Century Gothic" panose="020B0502020202020204" pitchFamily="34" charset="0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+mj-lt"/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algn="r">
              <a:buFont typeface="+mj-lt"/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Chinese – Belgian Innovation Dialogue, March 30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, 2017</a:t>
            </a:r>
          </a:p>
          <a:p>
            <a:pPr algn="r">
              <a:buFont typeface="+mj-lt"/>
              <a:buNone/>
            </a:pPr>
            <a:r>
              <a:rPr lang="en-US" sz="1050" dirty="0" smtClean="0">
                <a:solidFill>
                  <a:schemeClr val="bg1"/>
                </a:solidFill>
              </a:rPr>
              <a:t>Steven Krekels , Unit Manager Remote Sensing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39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VITO Remote Sensing in Near Space</a:t>
            </a:r>
            <a:endParaRPr lang="en-US" dirty="0"/>
          </a:p>
        </p:txBody>
      </p:sp>
      <p:pic>
        <p:nvPicPr>
          <p:cNvPr id="4" name="Picture 2" descr="XQ1F51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" y="1203598"/>
            <a:ext cx="4376429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55576" y="1238879"/>
            <a:ext cx="3613638" cy="1368152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nl-BE" sz="800" dirty="0">
                <a:solidFill>
                  <a:schemeClr val="bg1"/>
                </a:solidFill>
              </a:rPr>
              <a:t>2010 </a:t>
            </a:r>
            <a:r>
              <a:rPr lang="nl-BE" sz="800" dirty="0" err="1">
                <a:solidFill>
                  <a:schemeClr val="bg1"/>
                </a:solidFill>
              </a:rPr>
              <a:t>QinetiQ</a:t>
            </a:r>
            <a:r>
              <a:rPr lang="nl-BE" sz="800" dirty="0">
                <a:solidFill>
                  <a:schemeClr val="bg1"/>
                </a:solidFill>
              </a:rPr>
              <a:t>: 14 </a:t>
            </a:r>
            <a:r>
              <a:rPr lang="nl-BE" sz="800" dirty="0" err="1">
                <a:solidFill>
                  <a:schemeClr val="bg1"/>
                </a:solidFill>
              </a:rPr>
              <a:t>day</a:t>
            </a:r>
            <a:r>
              <a:rPr lang="nl-BE" sz="800" dirty="0">
                <a:solidFill>
                  <a:schemeClr val="bg1"/>
                </a:solidFill>
              </a:rPr>
              <a:t> mission (</a:t>
            </a:r>
            <a:r>
              <a:rPr lang="nl-BE" sz="800" dirty="0" err="1">
                <a:solidFill>
                  <a:schemeClr val="bg1"/>
                </a:solidFill>
              </a:rPr>
              <a:t>endurance</a:t>
            </a:r>
            <a:r>
              <a:rPr lang="nl-BE" sz="800" dirty="0">
                <a:solidFill>
                  <a:schemeClr val="bg1"/>
                </a:solidFill>
              </a:rPr>
              <a:t> record)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BE" sz="800" dirty="0">
                <a:solidFill>
                  <a:schemeClr val="bg1"/>
                </a:solidFill>
              </a:rPr>
              <a:t>2013 Airbus: first </a:t>
            </a:r>
            <a:r>
              <a:rPr lang="nl-BE" sz="800" dirty="0" err="1">
                <a:solidFill>
                  <a:schemeClr val="bg1"/>
                </a:solidFill>
              </a:rPr>
              <a:t>stratospheric</a:t>
            </a:r>
            <a:r>
              <a:rPr lang="nl-BE" sz="800" dirty="0">
                <a:solidFill>
                  <a:schemeClr val="bg1"/>
                </a:solidFill>
              </a:rPr>
              <a:t> flight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BE" sz="800" dirty="0">
                <a:solidFill>
                  <a:schemeClr val="bg1"/>
                </a:solidFill>
              </a:rPr>
              <a:t>2014 Airbus: 11 </a:t>
            </a:r>
            <a:r>
              <a:rPr lang="nl-BE" sz="800" dirty="0" err="1">
                <a:solidFill>
                  <a:schemeClr val="bg1"/>
                </a:solidFill>
              </a:rPr>
              <a:t>day</a:t>
            </a:r>
            <a:r>
              <a:rPr lang="nl-BE" sz="800" dirty="0">
                <a:solidFill>
                  <a:schemeClr val="bg1"/>
                </a:solidFill>
              </a:rPr>
              <a:t> mission (in winter </a:t>
            </a:r>
            <a:r>
              <a:rPr lang="nl-BE" sz="800" dirty="0" err="1">
                <a:solidFill>
                  <a:schemeClr val="bg1"/>
                </a:solidFill>
              </a:rPr>
              <a:t>conditions</a:t>
            </a:r>
            <a:r>
              <a:rPr lang="nl-BE" sz="800" dirty="0">
                <a:solidFill>
                  <a:schemeClr val="bg1"/>
                </a:solidFill>
              </a:rPr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BE" sz="800" dirty="0">
                <a:solidFill>
                  <a:schemeClr val="bg1"/>
                </a:solidFill>
              </a:rPr>
              <a:t>2014 Airbus </a:t>
            </a:r>
            <a:r>
              <a:rPr lang="nl-BE" sz="800" dirty="0" err="1">
                <a:solidFill>
                  <a:schemeClr val="bg1"/>
                </a:solidFill>
              </a:rPr>
              <a:t>with</a:t>
            </a:r>
            <a:r>
              <a:rPr lang="nl-BE" sz="800" dirty="0">
                <a:solidFill>
                  <a:schemeClr val="bg1"/>
                </a:solidFill>
              </a:rPr>
              <a:t> EIAST: 61 696ft </a:t>
            </a:r>
            <a:r>
              <a:rPr lang="nl-BE" sz="800" dirty="0" err="1">
                <a:solidFill>
                  <a:schemeClr val="bg1"/>
                </a:solidFill>
              </a:rPr>
              <a:t>with</a:t>
            </a:r>
            <a:r>
              <a:rPr lang="nl-BE" sz="800" dirty="0">
                <a:solidFill>
                  <a:schemeClr val="bg1"/>
                </a:solidFill>
              </a:rPr>
              <a:t> full </a:t>
            </a:r>
            <a:r>
              <a:rPr lang="nl-BE" sz="800" dirty="0" err="1">
                <a:solidFill>
                  <a:schemeClr val="bg1"/>
                </a:solidFill>
              </a:rPr>
              <a:t>day</a:t>
            </a:r>
            <a:r>
              <a:rPr lang="nl-BE" sz="800" dirty="0">
                <a:solidFill>
                  <a:schemeClr val="bg1"/>
                </a:solidFill>
              </a:rPr>
              <a:t>/</a:t>
            </a:r>
            <a:r>
              <a:rPr lang="nl-BE" sz="800" dirty="0" err="1">
                <a:solidFill>
                  <a:schemeClr val="bg1"/>
                </a:solidFill>
              </a:rPr>
              <a:t>night</a:t>
            </a:r>
            <a:r>
              <a:rPr lang="nl-BE" sz="800" dirty="0">
                <a:solidFill>
                  <a:schemeClr val="bg1"/>
                </a:solidFill>
              </a:rPr>
              <a:t> </a:t>
            </a:r>
            <a:r>
              <a:rPr lang="nl-BE" sz="800" dirty="0" err="1">
                <a:solidFill>
                  <a:schemeClr val="bg1"/>
                </a:solidFill>
              </a:rPr>
              <a:t>operation</a:t>
            </a:r>
            <a:endParaRPr lang="nl-BE" sz="800" dirty="0">
              <a:solidFill>
                <a:schemeClr val="bg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nl-BE" sz="800" dirty="0">
              <a:solidFill>
                <a:schemeClr val="bg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medusa.vgt.vito.be/sites/default/files/styles/large/public/banner/Medusa_slide9.jpg?itok=nLe0Svr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03598"/>
            <a:ext cx="4406337" cy="150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4008" y="2931790"/>
            <a:ext cx="4406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More info </a:t>
            </a:r>
            <a:r>
              <a:rPr lang="en-US" sz="1400" dirty="0">
                <a:hlinkClick r:id="rId4"/>
              </a:rPr>
              <a:t>http://medusa.vgt.vito.be</a:t>
            </a:r>
            <a:r>
              <a:rPr lang="en-US" sz="1400" dirty="0" smtClean="0">
                <a:hlinkClick r:id="rId4"/>
              </a:rPr>
              <a:t>/</a:t>
            </a:r>
            <a:endParaRPr lang="en-US" sz="14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460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rondeb\Downloads\S1_TOA_20160518_100M_Africa_Mauritania_EyeOfTheSaha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000100"/>
            <a:ext cx="9361040" cy="720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84304" y="4445699"/>
            <a:ext cx="28438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 !</a:t>
            </a:r>
            <a:endParaRPr lang="en-US" sz="3600" b="1" dirty="0">
              <a:ln w="12700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84304" y="3651870"/>
            <a:ext cx="28438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000" b="1" dirty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Steven </a:t>
            </a:r>
            <a:r>
              <a:rPr lang="en-US" sz="1000" b="1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Krekels</a:t>
            </a:r>
          </a:p>
          <a:p>
            <a:r>
              <a:rPr lang="en-US" sz="1000" b="1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Steven.krekels@vito.be</a:t>
            </a:r>
            <a:endParaRPr lang="en-US" sz="1000" b="1" dirty="0">
              <a:ln w="12700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sz="1000" b="1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  +32 </a:t>
            </a:r>
            <a:r>
              <a:rPr lang="en-US" sz="1000" b="1" dirty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14 33 68 11 </a:t>
            </a:r>
          </a:p>
          <a:p>
            <a:r>
              <a:rPr lang="en-US" sz="1000" b="1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 remotesensing.vito.be</a:t>
            </a:r>
            <a:endParaRPr lang="en-US" sz="3600" b="1" dirty="0" smtClean="0">
              <a:ln w="12700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954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398" y="-941986"/>
            <a:ext cx="9324918" cy="620288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004048" y="625808"/>
            <a:ext cx="3988473" cy="3146641"/>
            <a:chOff x="6066298" y="1395549"/>
            <a:chExt cx="3988473" cy="3146641"/>
          </a:xfrm>
        </p:grpSpPr>
        <p:sp>
          <p:nvSpPr>
            <p:cNvPr id="3" name="Rectangle 2"/>
            <p:cNvSpPr/>
            <p:nvPr/>
          </p:nvSpPr>
          <p:spPr>
            <a:xfrm>
              <a:off x="6066298" y="1395549"/>
              <a:ext cx="3988473" cy="3146641"/>
            </a:xfrm>
            <a:prstGeom prst="rect">
              <a:avLst/>
            </a:prstGeom>
            <a:solidFill>
              <a:srgbClr val="67AF3E">
                <a:alpha val="25098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250364" y="2502468"/>
              <a:ext cx="3610872" cy="1470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chemeClr val="bg1"/>
                  </a:solidFill>
                  <a:latin typeface="Eras Light ITC" panose="020B0402030504020804" pitchFamily="34" charset="0"/>
                </a:rPr>
                <a:t>We </a:t>
              </a:r>
              <a:r>
                <a:rPr lang="en-US" sz="2200" b="1" dirty="0">
                  <a:solidFill>
                    <a:schemeClr val="bg1"/>
                  </a:solidFill>
                  <a:latin typeface="Eras Light ITC" panose="020B0402030504020804" pitchFamily="34" charset="0"/>
                </a:rPr>
                <a:t>believe in the power of technology, </a:t>
              </a:r>
              <a:r>
                <a:rPr lang="en-US" sz="2200" b="1" dirty="0" smtClean="0">
                  <a:solidFill>
                    <a:schemeClr val="bg1"/>
                  </a:solidFill>
                  <a:latin typeface="Eras Light ITC" panose="020B0402030504020804" pitchFamily="34" charset="0"/>
                </a:rPr>
                <a:t> economic </a:t>
              </a:r>
              <a:r>
                <a:rPr lang="en-US" sz="2200" b="1" dirty="0">
                  <a:solidFill>
                    <a:schemeClr val="bg1"/>
                  </a:solidFill>
                  <a:latin typeface="Eras Light ITC" panose="020B0402030504020804" pitchFamily="34" charset="0"/>
                </a:rPr>
                <a:t>dynamics and the creativity </a:t>
              </a:r>
              <a:endParaRPr lang="en-US" sz="2200" b="1" dirty="0" smtClean="0">
                <a:solidFill>
                  <a:schemeClr val="bg1"/>
                </a:solidFill>
                <a:latin typeface="Eras Light ITC" panose="020B0402030504020804" pitchFamily="34" charset="0"/>
              </a:endParaRPr>
            </a:p>
            <a:p>
              <a:r>
                <a:rPr lang="en-US" sz="2200" b="1" dirty="0" smtClean="0">
                  <a:solidFill>
                    <a:schemeClr val="bg1"/>
                  </a:solidFill>
                  <a:latin typeface="Eras Light ITC" panose="020B0402030504020804" pitchFamily="34" charset="0"/>
                </a:rPr>
                <a:t>of </a:t>
              </a:r>
              <a:r>
                <a:rPr lang="en-US" sz="2200" b="1" dirty="0">
                  <a:solidFill>
                    <a:schemeClr val="bg1"/>
                  </a:solidFill>
                  <a:latin typeface="Eras Light ITC" panose="020B0402030504020804" pitchFamily="34" charset="0"/>
                </a:rPr>
                <a:t>people to leverage things</a:t>
              </a:r>
              <a:r>
                <a:rPr lang="en-US" sz="2200" b="1" dirty="0" smtClean="0">
                  <a:solidFill>
                    <a:schemeClr val="bg1"/>
                  </a:solidFill>
                  <a:latin typeface="Eras Light ITC" panose="020B0402030504020804" pitchFamily="34" charset="0"/>
                </a:rPr>
                <a:t>.</a:t>
              </a:r>
              <a:endParaRPr lang="nl-BE" sz="2200" b="1" dirty="0">
                <a:solidFill>
                  <a:schemeClr val="bg1"/>
                </a:solidFill>
                <a:latin typeface="Eras Medium ITC" panose="020B06020305040208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86059" y="1809937"/>
              <a:ext cx="1322237" cy="389192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6354331" y="2381950"/>
              <a:ext cx="332372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700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Seamless Chain of Space Innovation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300379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Basic</a:t>
            </a:r>
          </a:p>
          <a:p>
            <a:r>
              <a:rPr lang="en-US" sz="1200" dirty="0" smtClean="0"/>
              <a:t>Research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120426" y="300379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Applied</a:t>
            </a:r>
          </a:p>
          <a:p>
            <a:r>
              <a:rPr lang="en-US" sz="1200" dirty="0" smtClean="0"/>
              <a:t>Research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488578" y="3003798"/>
            <a:ext cx="1724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Technology</a:t>
            </a:r>
          </a:p>
          <a:p>
            <a:r>
              <a:rPr lang="en-US" sz="1200" dirty="0" smtClean="0"/>
              <a:t>Development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282174" y="300379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Project</a:t>
            </a:r>
          </a:p>
          <a:p>
            <a:r>
              <a:rPr lang="en-US" sz="1200" dirty="0" smtClean="0"/>
              <a:t>Missions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75015" y="300379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Markets &amp;</a:t>
            </a:r>
          </a:p>
          <a:p>
            <a:r>
              <a:rPr lang="en-US" sz="1200" dirty="0" smtClean="0"/>
              <a:t>Public Applications</a:t>
            </a:r>
            <a:endParaRPr lang="en-US" sz="1200" dirty="0"/>
          </a:p>
        </p:txBody>
      </p:sp>
      <p:sp>
        <p:nvSpPr>
          <p:cNvPr id="9" name="Right Arrow 8"/>
          <p:cNvSpPr/>
          <p:nvPr/>
        </p:nvSpPr>
        <p:spPr>
          <a:xfrm>
            <a:off x="683568" y="1953491"/>
            <a:ext cx="7272808" cy="864096"/>
          </a:xfrm>
          <a:prstGeom prst="rightArrow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126783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Public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43840" y="1059582"/>
            <a:ext cx="1381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Industry</a:t>
            </a:r>
          </a:p>
          <a:p>
            <a:r>
              <a:rPr lang="en-US" b="1" dirty="0" smtClean="0"/>
              <a:t>Society</a:t>
            </a:r>
          </a:p>
          <a:p>
            <a:r>
              <a:rPr lang="en-US" b="1" dirty="0" smtClean="0"/>
              <a:t>Consumer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81054" y="1862703"/>
            <a:ext cx="1970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TRANSFER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83568" y="1862703"/>
            <a:ext cx="1970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INVENTION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130079" y="1862703"/>
            <a:ext cx="1970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INNOVATION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1259632" y="2931790"/>
            <a:ext cx="5832648" cy="1584176"/>
          </a:xfrm>
          <a:prstGeom prst="rect">
            <a:avLst/>
          </a:prstGeom>
          <a:solidFill>
            <a:schemeClr val="accent3">
              <a:lumMod val="75000"/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VITO Remote Sensing playing field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91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egasus aircraft mod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704" y="125974"/>
            <a:ext cx="1237758" cy="8810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Picture 11" descr="thumb_20080423-PROBA_V_medium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445" y="164639"/>
            <a:ext cx="1068800" cy="81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APEX-latest-inspection-before-fl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612" y="135395"/>
            <a:ext cx="977488" cy="86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draganfly.com/images/overview/DF-X4/Draganflyer-X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636" y="133498"/>
            <a:ext cx="1022479" cy="873568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024" y="1351539"/>
            <a:ext cx="918224" cy="79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fig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902" y="1453141"/>
            <a:ext cx="1185360" cy="43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IMG_005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85" y="1312636"/>
            <a:ext cx="992541" cy="78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imec.be/ScientificReport/SR2011/afbeeldingen/SR136F1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53767" y="1303730"/>
            <a:ext cx="1027254" cy="84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93487" y="42535"/>
            <a:ext cx="1176548" cy="115152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nl-BE" sz="130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Platforms</a:t>
            </a:r>
            <a:endParaRPr lang="en-GB" sz="1300" b="1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0900" y="1245407"/>
            <a:ext cx="1059546" cy="96604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nl-BE" sz="130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Sensors</a:t>
            </a:r>
            <a:endParaRPr lang="en-GB" sz="1300" b="1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82398" y="2309190"/>
            <a:ext cx="1688142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00" b="1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Value Added Services &amp; Information Products</a:t>
            </a:r>
            <a:endParaRPr lang="en-US" sz="1300" b="1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44635" y="1004491"/>
            <a:ext cx="1022480" cy="1895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BE" sz="1000" dirty="0" smtClean="0"/>
              <a:t>UAV</a:t>
            </a:r>
            <a:endParaRPr lang="en-GB" sz="1000" dirty="0"/>
          </a:p>
        </p:txBody>
      </p:sp>
      <p:sp>
        <p:nvSpPr>
          <p:cNvPr id="37" name="TextBox 36"/>
          <p:cNvSpPr txBox="1"/>
          <p:nvPr/>
        </p:nvSpPr>
        <p:spPr>
          <a:xfrm>
            <a:off x="4615611" y="1004492"/>
            <a:ext cx="985014" cy="1895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BE" sz="1000" dirty="0" smtClean="0"/>
              <a:t>AIRBORN</a:t>
            </a:r>
            <a:endParaRPr lang="en-GB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6132824" y="1004491"/>
            <a:ext cx="1204440" cy="1895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BE" sz="1000" dirty="0" smtClean="0"/>
              <a:t>HALE UAV</a:t>
            </a:r>
            <a:endParaRPr lang="en-GB" sz="1000" dirty="0"/>
          </a:p>
        </p:txBody>
      </p:sp>
      <p:sp>
        <p:nvSpPr>
          <p:cNvPr id="39" name="TextBox 38"/>
          <p:cNvSpPr txBox="1"/>
          <p:nvPr/>
        </p:nvSpPr>
        <p:spPr>
          <a:xfrm>
            <a:off x="7643445" y="1004491"/>
            <a:ext cx="1104512" cy="1895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BE" sz="1000" dirty="0" smtClean="0"/>
              <a:t>SATELLITE</a:t>
            </a:r>
            <a:endParaRPr lang="en-GB" sz="1000" dirty="0"/>
          </a:p>
        </p:txBody>
      </p:sp>
      <p:pic>
        <p:nvPicPr>
          <p:cNvPr id="40" name="Picture 39" descr="Picture PROBA-V team (TAP) 064.jp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2621" y="2329838"/>
            <a:ext cx="855340" cy="807604"/>
          </a:xfrm>
          <a:prstGeom prst="rect">
            <a:avLst/>
          </a:prstGeom>
        </p:spPr>
      </p:pic>
      <p:pic>
        <p:nvPicPr>
          <p:cNvPr id="41" name="Picture 40" descr="Picture PROBA-V team (TAP) 064.jp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6869" y="2329838"/>
            <a:ext cx="855340" cy="807604"/>
          </a:xfrm>
          <a:prstGeom prst="rect">
            <a:avLst/>
          </a:prstGeom>
        </p:spPr>
      </p:pic>
      <p:pic>
        <p:nvPicPr>
          <p:cNvPr id="42" name="Picture 41" descr="Picture PROBA-V team (TAP) 064.jp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8993" y="2329838"/>
            <a:ext cx="855340" cy="807604"/>
          </a:xfrm>
          <a:prstGeom prst="rect">
            <a:avLst/>
          </a:prstGeom>
        </p:spPr>
      </p:pic>
      <p:pic>
        <p:nvPicPr>
          <p:cNvPr id="43" name="Picture 42" descr="Picture PROBA-V team (TAP) 064.jp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1116" y="2329838"/>
            <a:ext cx="855340" cy="807604"/>
          </a:xfrm>
          <a:prstGeom prst="rect">
            <a:avLst/>
          </a:prstGeom>
        </p:spPr>
      </p:pic>
      <p:pic>
        <p:nvPicPr>
          <p:cNvPr id="44" name="Picture 43" descr="Picture PROBA-V team (TAP) 064.jp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4745" y="2329838"/>
            <a:ext cx="855340" cy="807604"/>
          </a:xfrm>
          <a:prstGeom prst="rect">
            <a:avLst/>
          </a:prstGeom>
        </p:spPr>
      </p:pic>
      <p:pic>
        <p:nvPicPr>
          <p:cNvPr id="45" name="Picture 44" descr="Picture PROBA-V team (TAP) 064.jp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0497" y="2329838"/>
            <a:ext cx="855340" cy="807604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 bwMode="auto">
          <a:xfrm>
            <a:off x="1470927" y="70962"/>
            <a:ext cx="7416825" cy="1134028"/>
          </a:xfrm>
          <a:prstGeom prst="roundRect">
            <a:avLst/>
          </a:prstGeom>
          <a:noFill/>
          <a:ln w="19050" cap="flat" cmpd="sng" algn="ctr">
            <a:solidFill>
              <a:schemeClr val="accent3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786" tIns="38393" rIns="76786" bIns="38393" numCol="1" rtlCol="0" anchor="t" anchorCtr="0" compatLnSpc="1">
            <a:prstTxWarp prst="textNoShape">
              <a:avLst/>
            </a:prstTxWarp>
          </a:bodyPr>
          <a:lstStyle/>
          <a:p>
            <a:pPr defTabSz="768046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67AF3E"/>
              </a:solidFill>
              <a:latin typeface="Arial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1470927" y="1251843"/>
            <a:ext cx="7416825" cy="966042"/>
          </a:xfrm>
          <a:prstGeom prst="roundRect">
            <a:avLst/>
          </a:prstGeom>
          <a:noFill/>
          <a:ln w="19050" cap="flat" cmpd="sng" algn="ctr">
            <a:solidFill>
              <a:schemeClr val="accent3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786" tIns="38393" rIns="76786" bIns="38393" numCol="1" rtlCol="0" anchor="t" anchorCtr="0" compatLnSpc="1">
            <a:prstTxWarp prst="textNoShape">
              <a:avLst/>
            </a:prstTxWarp>
          </a:bodyPr>
          <a:lstStyle/>
          <a:p>
            <a:pPr defTabSz="768046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67AF3E"/>
              </a:solidFill>
              <a:latin typeface="Arial" charset="0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1470927" y="2253107"/>
            <a:ext cx="7416825" cy="966715"/>
          </a:xfrm>
          <a:prstGeom prst="roundRect">
            <a:avLst/>
          </a:prstGeom>
          <a:noFill/>
          <a:ln w="19050" cap="flat" cmpd="sng" algn="ctr">
            <a:solidFill>
              <a:schemeClr val="accent3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786" tIns="38393" rIns="76786" bIns="38393" numCol="1" rtlCol="0" anchor="t" anchorCtr="0" compatLnSpc="1">
            <a:prstTxWarp prst="textNoShape">
              <a:avLst/>
            </a:prstTxWarp>
          </a:bodyPr>
          <a:lstStyle/>
          <a:p>
            <a:pPr defTabSz="768046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67AF3E"/>
              </a:solidFill>
              <a:latin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75656" y="3299778"/>
            <a:ext cx="1068672" cy="1373290"/>
          </a:xfrm>
          <a:prstGeom prst="rect">
            <a:avLst/>
          </a:prstGeom>
          <a:noFill/>
        </p:spPr>
        <p:txBody>
          <a:bodyPr wrap="square" lIns="76786" tIns="38393" rIns="76786" bIns="38393" rtlCol="0" anchor="ctr">
            <a:noAutofit/>
          </a:bodyPr>
          <a:lstStyle/>
          <a:p>
            <a:pPr defTabSz="512019"/>
            <a:r>
              <a:rPr lang="nl-BE" sz="130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Markets</a:t>
            </a:r>
            <a:endParaRPr lang="en-GB" sz="1300" b="1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1470927" y="3307590"/>
            <a:ext cx="7463984" cy="1347358"/>
          </a:xfrm>
          <a:prstGeom prst="roundRect">
            <a:avLst/>
          </a:prstGeom>
          <a:noFill/>
          <a:ln w="19050" cap="flat" cmpd="sng" algn="ctr">
            <a:solidFill>
              <a:schemeClr val="accent3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786" tIns="38393" rIns="76786" bIns="38393" numCol="1" rtlCol="0" anchor="t" anchorCtr="0" compatLnSpc="1">
            <a:prstTxWarp prst="textNoShape">
              <a:avLst/>
            </a:prstTxWarp>
          </a:bodyPr>
          <a:lstStyle/>
          <a:p>
            <a:pPr defTabSz="768046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67AF3E"/>
              </a:solidFill>
              <a:latin typeface="Arial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2771232" y="3443760"/>
            <a:ext cx="792656" cy="1149732"/>
            <a:chOff x="2550705" y="2277666"/>
            <a:chExt cx="862189" cy="1298603"/>
          </a:xfrm>
        </p:grpSpPr>
        <p:pic>
          <p:nvPicPr>
            <p:cNvPr id="58" name="Picture 2" descr="\\vito.local\VITO\Unit_TAP\Secretariat\Communication\PR&amp;Com\01.TAP General\Communicatie-PR_TAP\VITO RS _ BBC\Icons\definitieve iconen\VITO_icoon_Agriculture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705" y="2277666"/>
              <a:ext cx="862189" cy="862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TextBox 58"/>
            <p:cNvSpPr txBox="1"/>
            <p:nvPr/>
          </p:nvSpPr>
          <p:spPr>
            <a:xfrm>
              <a:off x="2550705" y="3159115"/>
              <a:ext cx="862189" cy="417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2019"/>
              <a:r>
                <a:rPr lang="en-US" sz="900" b="1" dirty="0">
                  <a:solidFill>
                    <a:srgbClr val="67AF3E"/>
                  </a:solidFill>
                </a:rPr>
                <a:t>Agriculture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930846" y="3443762"/>
            <a:ext cx="792656" cy="1011233"/>
            <a:chOff x="3760208" y="2277666"/>
            <a:chExt cx="862189" cy="1142170"/>
          </a:xfrm>
        </p:grpSpPr>
        <p:pic>
          <p:nvPicPr>
            <p:cNvPr id="61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09540" y="2277666"/>
              <a:ext cx="763526" cy="862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TextBox 61"/>
            <p:cNvSpPr txBox="1"/>
            <p:nvPr/>
          </p:nvSpPr>
          <p:spPr>
            <a:xfrm>
              <a:off x="3760208" y="3159115"/>
              <a:ext cx="862189" cy="260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2019"/>
              <a:r>
                <a:rPr lang="en-US" sz="900" b="1" dirty="0">
                  <a:solidFill>
                    <a:srgbClr val="67AF3E"/>
                  </a:solidFill>
                </a:rPr>
                <a:t>Climate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883798" y="3397596"/>
            <a:ext cx="792658" cy="1011233"/>
            <a:chOff x="7221023" y="2277666"/>
            <a:chExt cx="862190" cy="1142170"/>
          </a:xfrm>
        </p:grpSpPr>
        <p:pic>
          <p:nvPicPr>
            <p:cNvPr id="64" name="Picture 3" descr="\\vito.local\VITO\Unit_TAP\Secretariat\Communication\PR&amp;Com\01.TAP General\Communicatie-PR_TAP\VITO RS _ BBC\Icons\definitieve iconen\VITO_icoon_Security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1024" y="2277666"/>
              <a:ext cx="862189" cy="862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>
              <a:off x="7221023" y="3159115"/>
              <a:ext cx="862189" cy="260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2019"/>
              <a:r>
                <a:rPr lang="en-US" sz="900" b="1" dirty="0">
                  <a:solidFill>
                    <a:srgbClr val="67AF3E"/>
                  </a:solidFill>
                </a:rPr>
                <a:t>Security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765910" y="3443763"/>
            <a:ext cx="993011" cy="1149732"/>
            <a:chOff x="4799062" y="2277666"/>
            <a:chExt cx="1080119" cy="1298602"/>
          </a:xfrm>
        </p:grpSpPr>
        <p:pic>
          <p:nvPicPr>
            <p:cNvPr id="67" name="Picture 4" descr="\\vito.local\VITO\Unit_TAP\Secretariat\Communication\PR&amp;Com\01.TAP General\Communicatie-PR_TAP\VITO RS _ BBC\Icons\definitieve iconen\VITO_icoon_Infrastructure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3814" y="2277666"/>
              <a:ext cx="862189" cy="862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4799062" y="3159114"/>
              <a:ext cx="1080119" cy="417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2019"/>
              <a:r>
                <a:rPr lang="en-US" sz="900" b="1" dirty="0">
                  <a:solidFill>
                    <a:srgbClr val="67AF3E"/>
                  </a:solidFill>
                </a:rPr>
                <a:t>Infrastructure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848377" y="3443757"/>
            <a:ext cx="792658" cy="1149732"/>
            <a:chOff x="8374628" y="2277666"/>
            <a:chExt cx="862190" cy="1298603"/>
          </a:xfrm>
        </p:grpSpPr>
        <p:pic>
          <p:nvPicPr>
            <p:cNvPr id="70" name="Picture 4" descr="\\vito.local\VITO\Unit_TAP\Secretariat\Communication\PR&amp;Com\01.TAP General\Communicatie-PR_TAP\VITO RS _ BBC\Icons\definitieve iconen\VITO_icoon_Water&amp;Coast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4629" y="2277666"/>
              <a:ext cx="862189" cy="862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TextBox 70"/>
            <p:cNvSpPr txBox="1"/>
            <p:nvPr/>
          </p:nvSpPr>
          <p:spPr>
            <a:xfrm>
              <a:off x="8374628" y="3159115"/>
              <a:ext cx="862189" cy="417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2019"/>
              <a:r>
                <a:rPr lang="en-US" sz="900" b="1" dirty="0">
                  <a:solidFill>
                    <a:srgbClr val="67AF3E"/>
                  </a:solidFill>
                </a:rPr>
                <a:t>Water &amp; Coast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688763" y="3324650"/>
            <a:ext cx="1117208" cy="1407340"/>
            <a:chOff x="3934966" y="4534794"/>
            <a:chExt cx="1215208" cy="1407666"/>
          </a:xfrm>
        </p:grpSpPr>
        <p:sp>
          <p:nvSpPr>
            <p:cNvPr id="73" name="TextBox 72"/>
            <p:cNvSpPr txBox="1"/>
            <p:nvPr/>
          </p:nvSpPr>
          <p:spPr>
            <a:xfrm>
              <a:off x="4048603" y="5434511"/>
              <a:ext cx="966483" cy="507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2019"/>
              <a:r>
                <a:rPr lang="en-US" sz="900" b="1" dirty="0" err="1">
                  <a:solidFill>
                    <a:srgbClr val="67AF3E"/>
                  </a:solidFill>
                </a:rPr>
                <a:t>Landuse</a:t>
              </a:r>
              <a:r>
                <a:rPr lang="en-US" sz="900" b="1" dirty="0">
                  <a:solidFill>
                    <a:srgbClr val="67AF3E"/>
                  </a:solidFill>
                </a:rPr>
                <a:t> &amp; Biodiversity</a:t>
              </a:r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4966" y="4534794"/>
              <a:ext cx="1215208" cy="911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078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08" b="21108"/>
          <a:stretch>
            <a:fillRect/>
          </a:stretch>
        </p:blipFill>
        <p:spPr>
          <a:xfrm>
            <a:off x="0" y="0"/>
            <a:ext cx="9144000" cy="317023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5776" y="3235818"/>
            <a:ext cx="5148572" cy="1496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55726"/>
            <a:ext cx="1917815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4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Belgian potatoes are monitored from space!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375172"/>
            <a:ext cx="4392488" cy="267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http://www.sqm.com/portals/0/img/tablas_cultivo/papa/Ingles_CropKit_Papa_descripcion_fig1-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r="12128"/>
          <a:stretch/>
        </p:blipFill>
        <p:spPr bwMode="auto">
          <a:xfrm>
            <a:off x="4860032" y="1644973"/>
            <a:ext cx="2046312" cy="143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60032" y="1347614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err="1" smtClean="0">
                <a:solidFill>
                  <a:srgbClr val="2C8641"/>
                </a:solidFill>
              </a:rPr>
              <a:t>Greenness</a:t>
            </a:r>
            <a:r>
              <a:rPr lang="nl-BE" sz="1200" dirty="0" smtClean="0">
                <a:solidFill>
                  <a:srgbClr val="2C8641"/>
                </a:solidFill>
              </a:rPr>
              <a:t> index</a:t>
            </a:r>
            <a:endParaRPr lang="nl-BE" sz="1200" dirty="0">
              <a:solidFill>
                <a:srgbClr val="2C864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55" y="483518"/>
            <a:ext cx="1264920" cy="32887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60032" y="411585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More info </a:t>
            </a:r>
            <a:r>
              <a:rPr lang="en-US" sz="1000" dirty="0" smtClean="0">
                <a:hlinkClick r:id="rId5"/>
              </a:rPr>
              <a:t>https</a:t>
            </a:r>
            <a:r>
              <a:rPr lang="en-US" sz="1000" dirty="0">
                <a:hlinkClick r:id="rId5"/>
              </a:rPr>
              <a:t>://</a:t>
            </a:r>
            <a:r>
              <a:rPr lang="en-US" sz="1000" dirty="0" smtClean="0">
                <a:hlinkClick r:id="rId5"/>
              </a:rPr>
              <a:t>watchitgrow.be/en</a:t>
            </a:r>
            <a:endParaRPr lang="en-US" sz="1000" dirty="0" smtClean="0"/>
          </a:p>
          <a:p>
            <a:endParaRPr lang="en-US" sz="1000" dirty="0" smtClean="0"/>
          </a:p>
        </p:txBody>
      </p:sp>
      <p:pic>
        <p:nvPicPr>
          <p:cNvPr id="14" name="Picture 2" descr="Y:\Unit_TAP\Contracts\Applications\1410585_iPot\03_Communication\03.60_Logo&amp;Templates\01e-2_Watch It Gro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51553"/>
            <a:ext cx="1110662" cy="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32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Space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09969" y="477687"/>
            <a:ext cx="576064" cy="215895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National Near Space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09969" y="2636646"/>
            <a:ext cx="576064" cy="216249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National Airspace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562683" y="339502"/>
            <a:ext cx="0" cy="44596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07107" y="4665425"/>
            <a:ext cx="7555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/>
              <a:t>Sea Level</a:t>
            </a:r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4788024" y="2530690"/>
            <a:ext cx="7555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/>
              <a:t>18 000m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4807107" y="359989"/>
            <a:ext cx="7555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/>
              <a:t>40 000m</a:t>
            </a:r>
            <a:endParaRPr lang="en-US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6527469" y="3618408"/>
            <a:ext cx="14401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Mount Everest </a:t>
            </a:r>
            <a:r>
              <a:rPr lang="en-US" sz="800" dirty="0" smtClean="0"/>
              <a:t>(8 848m)</a:t>
            </a:r>
            <a:endParaRPr lang="en-US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6527469" y="3291830"/>
            <a:ext cx="14401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Boeing 747 </a:t>
            </a:r>
            <a:r>
              <a:rPr lang="en-US" sz="800" dirty="0" smtClean="0"/>
              <a:t>(14 000m)</a:t>
            </a:r>
            <a:endParaRPr lang="en-US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6527468" y="1707654"/>
            <a:ext cx="2616531" cy="11290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</a:rPr>
              <a:t>Stratospheric Drones</a:t>
            </a:r>
            <a:r>
              <a:rPr lang="en-US" sz="900" dirty="0" smtClean="0">
                <a:solidFill>
                  <a:srgbClr val="FF0000"/>
                </a:solidFill>
              </a:rPr>
              <a:t>(17 000m – 23 000m)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27469" y="1203598"/>
            <a:ext cx="20043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Weather Balloon </a:t>
            </a:r>
            <a:r>
              <a:rPr lang="en-US" sz="800" dirty="0" smtClean="0"/>
              <a:t>(25 000m – 30 000m)</a:t>
            </a:r>
            <a:endParaRPr lang="en-US" sz="800" dirty="0"/>
          </a:p>
        </p:txBody>
      </p:sp>
      <p:sp>
        <p:nvSpPr>
          <p:cNvPr id="17" name="TextBox 16"/>
          <p:cNvSpPr txBox="1"/>
          <p:nvPr/>
        </p:nvSpPr>
        <p:spPr>
          <a:xfrm>
            <a:off x="6527469" y="988154"/>
            <a:ext cx="20043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Joe </a:t>
            </a:r>
            <a:r>
              <a:rPr lang="en-US" sz="800" b="1" dirty="0" err="1" smtClean="0"/>
              <a:t>Kittinger</a:t>
            </a:r>
            <a:r>
              <a:rPr lang="en-US" sz="800" b="1" dirty="0" smtClean="0"/>
              <a:t> </a:t>
            </a:r>
            <a:r>
              <a:rPr lang="en-US" sz="800" dirty="0" smtClean="0"/>
              <a:t>(31 000m)</a:t>
            </a:r>
            <a:endParaRPr lang="en-US" sz="800" dirty="0"/>
          </a:p>
        </p:txBody>
      </p:sp>
      <p:sp>
        <p:nvSpPr>
          <p:cNvPr id="18" name="TextBox 17"/>
          <p:cNvSpPr txBox="1"/>
          <p:nvPr/>
        </p:nvSpPr>
        <p:spPr>
          <a:xfrm>
            <a:off x="6527469" y="497634"/>
            <a:ext cx="20043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Felix Baumgartner </a:t>
            </a:r>
            <a:r>
              <a:rPr lang="en-US" sz="800" dirty="0" smtClean="0"/>
              <a:t>(39 000m)</a:t>
            </a:r>
            <a:endParaRPr lang="en-US" sz="800" dirty="0"/>
          </a:p>
        </p:txBody>
      </p:sp>
      <p:cxnSp>
        <p:nvCxnSpPr>
          <p:cNvPr id="24" name="Straight Connector 23"/>
          <p:cNvCxnSpPr>
            <a:endCxn id="18" idx="1"/>
          </p:cNvCxnSpPr>
          <p:nvPr/>
        </p:nvCxnSpPr>
        <p:spPr>
          <a:xfrm flipV="1">
            <a:off x="6286033" y="605356"/>
            <a:ext cx="241436" cy="22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7" idx="1"/>
          </p:cNvCxnSpPr>
          <p:nvPr/>
        </p:nvCxnSpPr>
        <p:spPr>
          <a:xfrm>
            <a:off x="6286033" y="1095876"/>
            <a:ext cx="2414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286033" y="1203598"/>
            <a:ext cx="241436" cy="2523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286032" y="1707654"/>
            <a:ext cx="241437" cy="10569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endCxn id="13" idx="1"/>
          </p:cNvCxnSpPr>
          <p:nvPr/>
        </p:nvCxnSpPr>
        <p:spPr>
          <a:xfrm>
            <a:off x="6286032" y="3399552"/>
            <a:ext cx="2414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286033" y="3735517"/>
            <a:ext cx="2414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2" descr="http://image-store.slidesharecdn.com/e252dc74-2fee-41e5-9fdd-7814d0086739-lar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1" y="1344974"/>
            <a:ext cx="4713453" cy="258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40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High Altitude </a:t>
            </a:r>
            <a:r>
              <a:rPr lang="en-US" dirty="0" smtClean="0"/>
              <a:t>Perpetual Flying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1501502"/>
            <a:ext cx="72707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83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822" y="-9443"/>
            <a:ext cx="8069178" cy="1085324"/>
          </a:xfrm>
        </p:spPr>
        <p:txBody>
          <a:bodyPr/>
          <a:lstStyle/>
          <a:p>
            <a:r>
              <a:rPr lang="en-US" sz="2400" b="0" dirty="0" smtClean="0"/>
              <a:t>The Unique Advantages of </a:t>
            </a:r>
            <a:r>
              <a:rPr lang="en-US" dirty="0" smtClean="0"/>
              <a:t>Near Space Missions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" t="13414" b="5284"/>
          <a:stretch/>
        </p:blipFill>
        <p:spPr bwMode="auto">
          <a:xfrm>
            <a:off x="251520" y="1145700"/>
            <a:ext cx="4287297" cy="257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8"/>
          <a:stretch/>
        </p:blipFill>
        <p:spPr bwMode="auto">
          <a:xfrm>
            <a:off x="2200634" y="3717285"/>
            <a:ext cx="2337439" cy="43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0634" y="4083918"/>
            <a:ext cx="787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Persistent</a:t>
            </a:r>
            <a:endParaRPr lang="en-US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2931695" y="4083918"/>
            <a:ext cx="787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Tracking</a:t>
            </a:r>
            <a:endParaRPr lang="en-US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3751627" y="4083918"/>
            <a:ext cx="787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Scanning</a:t>
            </a:r>
            <a:endParaRPr lang="en-US" sz="105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427984" y="987574"/>
            <a:ext cx="4716016" cy="3672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67AF3E"/>
                </a:solidFill>
                <a:latin typeface="Century Gothic" panose="020B0502020202020204" pitchFamily="34" charset="0"/>
                <a:ea typeface="+mj-ea"/>
                <a:cs typeface="Trebuchet M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400" b="0" dirty="0" smtClean="0"/>
              <a:t>High altitude platforms can perform either </a:t>
            </a:r>
            <a:r>
              <a:rPr lang="en-US" sz="1400" dirty="0" smtClean="0"/>
              <a:t>station keeping</a:t>
            </a:r>
            <a:r>
              <a:rPr lang="en-US" sz="1400" b="0" dirty="0" smtClean="0"/>
              <a:t> or dynamically adapt their route for </a:t>
            </a:r>
            <a:r>
              <a:rPr lang="en-US" sz="1400" dirty="0" smtClean="0"/>
              <a:t>tracking</a:t>
            </a:r>
            <a:r>
              <a:rPr lang="en-US" sz="1400" b="0" dirty="0" smtClean="0"/>
              <a:t> and optimum </a:t>
            </a:r>
            <a:r>
              <a:rPr lang="en-US" sz="1400" dirty="0" smtClean="0"/>
              <a:t>site revisits</a:t>
            </a:r>
            <a:br>
              <a:rPr lang="en-US" sz="1400" dirty="0" smtClean="0"/>
            </a:br>
            <a:endParaRPr lang="en-US" sz="1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400" b="0" dirty="0" smtClean="0"/>
              <a:t>Stratospheric drones can </a:t>
            </a:r>
            <a:r>
              <a:rPr lang="en-US" sz="1400" dirty="0" smtClean="0"/>
              <a:t>move from region to region </a:t>
            </a:r>
            <a:r>
              <a:rPr lang="en-US" sz="1400" b="0" dirty="0" smtClean="0"/>
              <a:t>as required and can be quickly </a:t>
            </a:r>
            <a:r>
              <a:rPr lang="en-US" sz="1400" dirty="0" smtClean="0"/>
              <a:t>repositioned</a:t>
            </a:r>
            <a:r>
              <a:rPr lang="en-US" sz="1400" b="0" dirty="0" smtClean="0"/>
              <a:t>, </a:t>
            </a:r>
            <a:r>
              <a:rPr lang="en-US" sz="1400" dirty="0" smtClean="0"/>
              <a:t>repurposed</a:t>
            </a:r>
            <a:r>
              <a:rPr lang="en-US" sz="1400" b="0" dirty="0" smtClean="0"/>
              <a:t> and </a:t>
            </a:r>
            <a:r>
              <a:rPr lang="en-US" sz="1400" dirty="0" smtClean="0"/>
              <a:t>upgraded</a:t>
            </a:r>
            <a:br>
              <a:rPr lang="en-US" sz="1400" dirty="0" smtClean="0"/>
            </a:br>
            <a:endParaRPr lang="en-US" sz="1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400" b="0" dirty="0" smtClean="0"/>
              <a:t>Typical Missions: </a:t>
            </a:r>
            <a:r>
              <a:rPr lang="en-US" sz="1400" dirty="0" smtClean="0"/>
              <a:t>infrastructure</a:t>
            </a:r>
            <a:r>
              <a:rPr lang="en-US" sz="1400" b="0" dirty="0" smtClean="0"/>
              <a:t> inspection, large </a:t>
            </a:r>
            <a:r>
              <a:rPr lang="en-US" sz="1400" dirty="0" smtClean="0"/>
              <a:t>farmland</a:t>
            </a:r>
            <a:r>
              <a:rPr lang="en-US" sz="1400" b="0" dirty="0" smtClean="0"/>
              <a:t> diagnostics, </a:t>
            </a:r>
            <a:r>
              <a:rPr lang="en-US" sz="1400" dirty="0" smtClean="0"/>
              <a:t>large scale</a:t>
            </a:r>
            <a:r>
              <a:rPr lang="en-US" sz="1400" b="0" dirty="0" smtClean="0"/>
              <a:t> mapping, </a:t>
            </a:r>
            <a:r>
              <a:rPr lang="en-US" sz="1400" dirty="0" smtClean="0"/>
              <a:t>disaster</a:t>
            </a:r>
            <a:r>
              <a:rPr lang="en-US" sz="1400" b="0" dirty="0" smtClean="0"/>
              <a:t> monitoring, </a:t>
            </a:r>
            <a:r>
              <a:rPr lang="en-US" sz="1400" dirty="0" smtClean="0"/>
              <a:t>border</a:t>
            </a:r>
            <a:r>
              <a:rPr lang="en-US" sz="1400" b="0" dirty="0" smtClean="0"/>
              <a:t> patrol, </a:t>
            </a:r>
            <a:r>
              <a:rPr lang="en-US" sz="1400" dirty="0" smtClean="0"/>
              <a:t>pollution</a:t>
            </a:r>
            <a:r>
              <a:rPr lang="en-US" sz="1400" b="0" dirty="0" smtClean="0"/>
              <a:t>, fishing </a:t>
            </a:r>
            <a:r>
              <a:rPr lang="en-US" sz="1400" dirty="0" smtClean="0"/>
              <a:t>vessel monitoring</a:t>
            </a:r>
            <a:r>
              <a:rPr lang="en-US" sz="1400" b="0" dirty="0" smtClean="0"/>
              <a:t>….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344027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Vito">
      <a:dk1>
        <a:srgbClr val="231F20"/>
      </a:dk1>
      <a:lt1>
        <a:srgbClr val="FFFFFF"/>
      </a:lt1>
      <a:dk2>
        <a:srgbClr val="002E56"/>
      </a:dk2>
      <a:lt2>
        <a:srgbClr val="FFFFFF"/>
      </a:lt2>
      <a:accent1>
        <a:srgbClr val="F58220"/>
      </a:accent1>
      <a:accent2>
        <a:srgbClr val="34A3DC"/>
      </a:accent2>
      <a:accent3>
        <a:srgbClr val="67AF3E"/>
      </a:accent3>
      <a:accent4>
        <a:srgbClr val="FFCB05"/>
      </a:accent4>
      <a:accent5>
        <a:srgbClr val="A70532"/>
      </a:accent5>
      <a:accent6>
        <a:srgbClr val="6DCFF6"/>
      </a:accent6>
      <a:hlink>
        <a:srgbClr val="0000FF"/>
      </a:hlink>
      <a:folHlink>
        <a:srgbClr val="871F78"/>
      </a:folHlink>
    </a:clrScheme>
    <a:fontScheme name="VITO Remote Sensing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3899</TotalTime>
  <Words>261</Words>
  <Application>Microsoft Office PowerPoint</Application>
  <PresentationFormat>On-screen Show (16:9)</PresentationFormat>
  <Paragraphs>75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Theme</vt:lpstr>
      <vt:lpstr>PowerPoint Presentation</vt:lpstr>
      <vt:lpstr>PowerPoint Presentation</vt:lpstr>
      <vt:lpstr>Seamless Chain of Space Innovation</vt:lpstr>
      <vt:lpstr>PowerPoint Presentation</vt:lpstr>
      <vt:lpstr>PowerPoint Presentation</vt:lpstr>
      <vt:lpstr>Belgian potatoes are monitored from space!</vt:lpstr>
      <vt:lpstr>Near Space</vt:lpstr>
      <vt:lpstr>High Altitude Perpetual Flying</vt:lpstr>
      <vt:lpstr>The Unique Advantages of Near Space Missions</vt:lpstr>
      <vt:lpstr>VITO Remote Sensing in Near Space</vt:lpstr>
      <vt:lpstr>PowerPoint Presentation</vt:lpstr>
    </vt:vector>
  </TitlesOfParts>
  <Company>VITO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Stynen Evelyn</dc:creator>
  <cp:lastModifiedBy>DECADT Brigitte</cp:lastModifiedBy>
  <cp:revision>232</cp:revision>
  <cp:lastPrinted>2016-12-05T08:32:33Z</cp:lastPrinted>
  <dcterms:created xsi:type="dcterms:W3CDTF">2016-10-25T09:14:15Z</dcterms:created>
  <dcterms:modified xsi:type="dcterms:W3CDTF">2017-03-28T12:36:04Z</dcterms:modified>
</cp:coreProperties>
</file>